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78" r:id="rId2"/>
    <p:sldId id="279" r:id="rId3"/>
    <p:sldId id="280" r:id="rId4"/>
    <p:sldId id="281" r:id="rId5"/>
    <p:sldId id="282" r:id="rId6"/>
    <p:sldId id="283" r:id="rId7"/>
    <p:sldId id="256" r:id="rId8"/>
    <p:sldId id="284" r:id="rId9"/>
    <p:sldId id="285" r:id="rId10"/>
    <p:sldId id="286" r:id="rId11"/>
    <p:sldId id="287" r:id="rId12"/>
    <p:sldId id="289" r:id="rId13"/>
    <p:sldId id="290" r:id="rId14"/>
    <p:sldId id="291" r:id="rId15"/>
    <p:sldId id="292" r:id="rId16"/>
    <p:sldId id="293" r:id="rId17"/>
    <p:sldId id="295" r:id="rId18"/>
    <p:sldId id="296" r:id="rId19"/>
    <p:sldId id="297" r:id="rId20"/>
    <p:sldId id="298" r:id="rId21"/>
    <p:sldId id="299" r:id="rId22"/>
    <p:sldId id="300" r:id="rId23"/>
    <p:sldId id="301" r:id="rId24"/>
    <p:sldId id="302" r:id="rId25"/>
  </p:sldIdLst>
  <p:sldSz cx="9144000" cy="6858000" type="screen4x3"/>
  <p:notesSz cx="6881813" cy="97107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1" autoAdjust="0"/>
  </p:normalViewPr>
  <p:slideViewPr>
    <p:cSldViewPr>
      <p:cViewPr varScale="1">
        <p:scale>
          <a:sx n="69" d="100"/>
          <a:sy n="69" d="100"/>
        </p:scale>
        <p:origin x="-332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2119" cy="485537"/>
          </a:xfrm>
          <a:prstGeom prst="rect">
            <a:avLst/>
          </a:prstGeom>
        </p:spPr>
        <p:txBody>
          <a:bodyPr vert="horz" lIns="94814" tIns="47407" rIns="94814" bIns="47407" rtlCol="0"/>
          <a:lstStyle>
            <a:lvl1pPr algn="l">
              <a:defRPr sz="1200"/>
            </a:lvl1pPr>
          </a:lstStyle>
          <a:p>
            <a:r>
              <a:rPr lang="it-IT" smtClean="0"/>
              <a:t>Cittadinanza attiva-Chiaravalle                           progetto SPRE.KO               </a:t>
            </a:r>
            <a:endParaRPr lang="it-IT"/>
          </a:p>
        </p:txBody>
      </p:sp>
      <p:sp>
        <p:nvSpPr>
          <p:cNvPr id="3" name="Segnaposto data 2"/>
          <p:cNvSpPr>
            <a:spLocks noGrp="1"/>
          </p:cNvSpPr>
          <p:nvPr>
            <p:ph type="dt" sz="quarter" idx="1"/>
          </p:nvPr>
        </p:nvSpPr>
        <p:spPr>
          <a:xfrm>
            <a:off x="3898102" y="0"/>
            <a:ext cx="2982119" cy="485537"/>
          </a:xfrm>
          <a:prstGeom prst="rect">
            <a:avLst/>
          </a:prstGeom>
        </p:spPr>
        <p:txBody>
          <a:bodyPr vert="horz" lIns="94814" tIns="47407" rIns="94814" bIns="47407" rtlCol="0"/>
          <a:lstStyle>
            <a:lvl1pPr algn="r">
              <a:defRPr sz="1200"/>
            </a:lvl1pPr>
          </a:lstStyle>
          <a:p>
            <a:fld id="{C805965E-5590-410D-AB12-79EC710B202D}" type="datetimeFigureOut">
              <a:rPr lang="it-IT" smtClean="0"/>
              <a:t>02/05/15</a:t>
            </a:fld>
            <a:endParaRPr lang="it-IT"/>
          </a:p>
        </p:txBody>
      </p:sp>
      <p:sp>
        <p:nvSpPr>
          <p:cNvPr id="4" name="Segnaposto piè di pagina 3"/>
          <p:cNvSpPr>
            <a:spLocks noGrp="1"/>
          </p:cNvSpPr>
          <p:nvPr>
            <p:ph type="ftr" sz="quarter" idx="2"/>
          </p:nvPr>
        </p:nvSpPr>
        <p:spPr>
          <a:xfrm>
            <a:off x="0" y="9223516"/>
            <a:ext cx="2982119" cy="485537"/>
          </a:xfrm>
          <a:prstGeom prst="rect">
            <a:avLst/>
          </a:prstGeom>
        </p:spPr>
        <p:txBody>
          <a:bodyPr vert="horz" lIns="94814" tIns="47407" rIns="94814" bIns="47407" rtlCol="0" anchor="b"/>
          <a:lstStyle>
            <a:lvl1pPr algn="l">
              <a:defRPr sz="1200"/>
            </a:lvl1pPr>
          </a:lstStyle>
          <a:p>
            <a:r>
              <a:rPr lang="it-IT" smtClean="0"/>
              <a:t>Chiaravalle 18 aprile 2015    Arch. Antonio Minetti</a:t>
            </a:r>
            <a:endParaRPr lang="it-IT"/>
          </a:p>
        </p:txBody>
      </p:sp>
      <p:sp>
        <p:nvSpPr>
          <p:cNvPr id="5" name="Segnaposto numero diapositiva 4"/>
          <p:cNvSpPr>
            <a:spLocks noGrp="1"/>
          </p:cNvSpPr>
          <p:nvPr>
            <p:ph type="sldNum" sz="quarter" idx="3"/>
          </p:nvPr>
        </p:nvSpPr>
        <p:spPr>
          <a:xfrm>
            <a:off x="3898102" y="9223516"/>
            <a:ext cx="2982119" cy="485537"/>
          </a:xfrm>
          <a:prstGeom prst="rect">
            <a:avLst/>
          </a:prstGeom>
        </p:spPr>
        <p:txBody>
          <a:bodyPr vert="horz" lIns="94814" tIns="47407" rIns="94814" bIns="47407" rtlCol="0" anchor="b"/>
          <a:lstStyle>
            <a:lvl1pPr algn="r">
              <a:defRPr sz="1200"/>
            </a:lvl1pPr>
          </a:lstStyle>
          <a:p>
            <a:fld id="{C5EDA21D-E907-44EE-8C53-C83EB7176B05}" type="slidenum">
              <a:rPr lang="it-IT" smtClean="0"/>
              <a:t>‹n.›</a:t>
            </a:fld>
            <a:endParaRPr lang="it-IT"/>
          </a:p>
        </p:txBody>
      </p:sp>
    </p:spTree>
    <p:extLst>
      <p:ext uri="{BB962C8B-B14F-4D97-AF65-F5344CB8AC3E}">
        <p14:creationId xmlns:p14="http://schemas.microsoft.com/office/powerpoint/2010/main" val="3133781910"/>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2119" cy="485537"/>
          </a:xfrm>
          <a:prstGeom prst="rect">
            <a:avLst/>
          </a:prstGeom>
        </p:spPr>
        <p:txBody>
          <a:bodyPr vert="horz" lIns="94814" tIns="47407" rIns="94814" bIns="47407" rtlCol="0"/>
          <a:lstStyle>
            <a:lvl1pPr algn="l">
              <a:defRPr sz="1200"/>
            </a:lvl1pPr>
          </a:lstStyle>
          <a:p>
            <a:r>
              <a:rPr lang="it-IT" smtClean="0"/>
              <a:t>Cittadinanza attiva-Chiaravalle                           progetto SPRE.KO               </a:t>
            </a:r>
            <a:endParaRPr lang="it-IT"/>
          </a:p>
        </p:txBody>
      </p:sp>
      <p:sp>
        <p:nvSpPr>
          <p:cNvPr id="3" name="Segnaposto data 2"/>
          <p:cNvSpPr>
            <a:spLocks noGrp="1"/>
          </p:cNvSpPr>
          <p:nvPr>
            <p:ph type="dt" idx="1"/>
          </p:nvPr>
        </p:nvSpPr>
        <p:spPr>
          <a:xfrm>
            <a:off x="3898102" y="0"/>
            <a:ext cx="2982119" cy="485537"/>
          </a:xfrm>
          <a:prstGeom prst="rect">
            <a:avLst/>
          </a:prstGeom>
        </p:spPr>
        <p:txBody>
          <a:bodyPr vert="horz" lIns="94814" tIns="47407" rIns="94814" bIns="47407" rtlCol="0"/>
          <a:lstStyle>
            <a:lvl1pPr algn="r">
              <a:defRPr sz="1200"/>
            </a:lvl1pPr>
          </a:lstStyle>
          <a:p>
            <a:fld id="{B53A4578-8208-4966-9A75-D97A5CE8AF86}" type="datetimeFigureOut">
              <a:rPr lang="it-IT" smtClean="0"/>
              <a:t>02/05/15</a:t>
            </a:fld>
            <a:endParaRPr lang="it-IT"/>
          </a:p>
        </p:txBody>
      </p:sp>
      <p:sp>
        <p:nvSpPr>
          <p:cNvPr id="4" name="Segnaposto immagine diapositiva 3"/>
          <p:cNvSpPr>
            <a:spLocks noGrp="1" noRot="1" noChangeAspect="1"/>
          </p:cNvSpPr>
          <p:nvPr>
            <p:ph type="sldImg" idx="2"/>
          </p:nvPr>
        </p:nvSpPr>
        <p:spPr>
          <a:xfrm>
            <a:off x="1014413" y="728663"/>
            <a:ext cx="4854575" cy="3641725"/>
          </a:xfrm>
          <a:prstGeom prst="rect">
            <a:avLst/>
          </a:prstGeom>
          <a:noFill/>
          <a:ln w="12700">
            <a:solidFill>
              <a:prstClr val="black"/>
            </a:solidFill>
          </a:ln>
        </p:spPr>
        <p:txBody>
          <a:bodyPr vert="horz" lIns="94814" tIns="47407" rIns="94814" bIns="47407" rtlCol="0" anchor="ctr"/>
          <a:lstStyle/>
          <a:p>
            <a:endParaRPr lang="it-IT"/>
          </a:p>
        </p:txBody>
      </p:sp>
      <p:sp>
        <p:nvSpPr>
          <p:cNvPr id="5" name="Segnaposto note 4"/>
          <p:cNvSpPr>
            <a:spLocks noGrp="1"/>
          </p:cNvSpPr>
          <p:nvPr>
            <p:ph type="body" sz="quarter" idx="3"/>
          </p:nvPr>
        </p:nvSpPr>
        <p:spPr>
          <a:xfrm>
            <a:off x="688182" y="4612601"/>
            <a:ext cx="5505450" cy="4369832"/>
          </a:xfrm>
          <a:prstGeom prst="rect">
            <a:avLst/>
          </a:prstGeom>
        </p:spPr>
        <p:txBody>
          <a:bodyPr vert="horz" lIns="94814" tIns="47407" rIns="94814" bIns="47407"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223516"/>
            <a:ext cx="2982119" cy="485537"/>
          </a:xfrm>
          <a:prstGeom prst="rect">
            <a:avLst/>
          </a:prstGeom>
        </p:spPr>
        <p:txBody>
          <a:bodyPr vert="horz" lIns="94814" tIns="47407" rIns="94814" bIns="47407" rtlCol="0" anchor="b"/>
          <a:lstStyle>
            <a:lvl1pPr algn="l">
              <a:defRPr sz="1200"/>
            </a:lvl1pPr>
          </a:lstStyle>
          <a:p>
            <a:r>
              <a:rPr lang="it-IT" smtClean="0"/>
              <a:t>Chiaravalle 18 aprile 2015    Arch. Antonio Minetti</a:t>
            </a:r>
            <a:endParaRPr lang="it-IT"/>
          </a:p>
        </p:txBody>
      </p:sp>
      <p:sp>
        <p:nvSpPr>
          <p:cNvPr id="7" name="Segnaposto numero diapositiva 6"/>
          <p:cNvSpPr>
            <a:spLocks noGrp="1"/>
          </p:cNvSpPr>
          <p:nvPr>
            <p:ph type="sldNum" sz="quarter" idx="5"/>
          </p:nvPr>
        </p:nvSpPr>
        <p:spPr>
          <a:xfrm>
            <a:off x="3898102" y="9223516"/>
            <a:ext cx="2982119" cy="485537"/>
          </a:xfrm>
          <a:prstGeom prst="rect">
            <a:avLst/>
          </a:prstGeom>
        </p:spPr>
        <p:txBody>
          <a:bodyPr vert="horz" lIns="94814" tIns="47407" rIns="94814" bIns="47407" rtlCol="0" anchor="b"/>
          <a:lstStyle>
            <a:lvl1pPr algn="r">
              <a:defRPr sz="1200"/>
            </a:lvl1pPr>
          </a:lstStyle>
          <a:p>
            <a:fld id="{8A1BB5CF-A42A-4C23-B402-7D1835F94116}" type="slidenum">
              <a:rPr lang="it-IT" smtClean="0"/>
              <a:t>‹n.›</a:t>
            </a:fld>
            <a:endParaRPr lang="it-IT"/>
          </a:p>
        </p:txBody>
      </p:sp>
    </p:spTree>
    <p:extLst>
      <p:ext uri="{BB962C8B-B14F-4D97-AF65-F5344CB8AC3E}">
        <p14:creationId xmlns:p14="http://schemas.microsoft.com/office/powerpoint/2010/main" val="54937288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A1BB5CF-A42A-4C23-B402-7D1835F94116}" type="slidenum">
              <a:rPr lang="it-IT" smtClean="0"/>
              <a:t>7</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intestazione 5"/>
          <p:cNvSpPr>
            <a:spLocks noGrp="1"/>
          </p:cNvSpPr>
          <p:nvPr>
            <p:ph type="hdr" sz="quarter" idx="12"/>
          </p:nvPr>
        </p:nvSpPr>
        <p:spPr/>
        <p:txBody>
          <a:bodyPr/>
          <a:lstStyle/>
          <a:p>
            <a:r>
              <a:rPr lang="it-IT" smtClean="0"/>
              <a:t>Cittadinanza attiva-Chiaravalle                           progetto SPRE.KO               </a:t>
            </a:r>
            <a:endParaRPr lang="it-IT"/>
          </a:p>
        </p:txBody>
      </p:sp>
    </p:spTree>
    <p:extLst>
      <p:ext uri="{BB962C8B-B14F-4D97-AF65-F5344CB8AC3E}">
        <p14:creationId xmlns:p14="http://schemas.microsoft.com/office/powerpoint/2010/main" val="1955967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A1BB5CF-A42A-4C23-B402-7D1835F94116}" type="slidenum">
              <a:rPr lang="it-IT" smtClean="0"/>
              <a:t>8</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intestazione 5"/>
          <p:cNvSpPr>
            <a:spLocks noGrp="1"/>
          </p:cNvSpPr>
          <p:nvPr>
            <p:ph type="hdr" sz="quarter" idx="12"/>
          </p:nvPr>
        </p:nvSpPr>
        <p:spPr/>
        <p:txBody>
          <a:bodyPr/>
          <a:lstStyle/>
          <a:p>
            <a:r>
              <a:rPr lang="it-IT" smtClean="0"/>
              <a:t>Cittadinanza attiva-Chiaravalle                           progetto SPRE.KO               </a:t>
            </a:r>
            <a:endParaRPr lang="it-IT"/>
          </a:p>
        </p:txBody>
      </p:sp>
    </p:spTree>
    <p:extLst>
      <p:ext uri="{BB962C8B-B14F-4D97-AF65-F5344CB8AC3E}">
        <p14:creationId xmlns:p14="http://schemas.microsoft.com/office/powerpoint/2010/main" val="1955967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A1BB5CF-A42A-4C23-B402-7D1835F94116}" type="slidenum">
              <a:rPr lang="it-IT" smtClean="0"/>
              <a:t>9</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intestazione 5"/>
          <p:cNvSpPr>
            <a:spLocks noGrp="1"/>
          </p:cNvSpPr>
          <p:nvPr>
            <p:ph type="hdr" sz="quarter" idx="12"/>
          </p:nvPr>
        </p:nvSpPr>
        <p:spPr/>
        <p:txBody>
          <a:bodyPr/>
          <a:lstStyle/>
          <a:p>
            <a:r>
              <a:rPr lang="it-IT" smtClean="0"/>
              <a:t>Cittadinanza attiva-Chiaravalle                           progetto SPRE.KO               </a:t>
            </a:r>
            <a:endParaRPr lang="it-IT"/>
          </a:p>
        </p:txBody>
      </p:sp>
    </p:spTree>
    <p:extLst>
      <p:ext uri="{BB962C8B-B14F-4D97-AF65-F5344CB8AC3E}">
        <p14:creationId xmlns:p14="http://schemas.microsoft.com/office/powerpoint/2010/main" val="1955967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A1BB5CF-A42A-4C23-B402-7D1835F94116}" type="slidenum">
              <a:rPr lang="it-IT" smtClean="0"/>
              <a:t>10</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intestazione 5"/>
          <p:cNvSpPr>
            <a:spLocks noGrp="1"/>
          </p:cNvSpPr>
          <p:nvPr>
            <p:ph type="hdr" sz="quarter" idx="12"/>
          </p:nvPr>
        </p:nvSpPr>
        <p:spPr/>
        <p:txBody>
          <a:bodyPr/>
          <a:lstStyle/>
          <a:p>
            <a:r>
              <a:rPr lang="it-IT" smtClean="0"/>
              <a:t>Cittadinanza attiva-Chiaravalle                           progetto SPRE.KO               </a:t>
            </a:r>
            <a:endParaRPr lang="it-IT"/>
          </a:p>
        </p:txBody>
      </p:sp>
    </p:spTree>
    <p:extLst>
      <p:ext uri="{BB962C8B-B14F-4D97-AF65-F5344CB8AC3E}">
        <p14:creationId xmlns:p14="http://schemas.microsoft.com/office/powerpoint/2010/main" val="1955967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A1BB5CF-A42A-4C23-B402-7D1835F94116}" type="slidenum">
              <a:rPr lang="it-IT" smtClean="0"/>
              <a:t>11</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intestazione 5"/>
          <p:cNvSpPr>
            <a:spLocks noGrp="1"/>
          </p:cNvSpPr>
          <p:nvPr>
            <p:ph type="hdr" sz="quarter" idx="12"/>
          </p:nvPr>
        </p:nvSpPr>
        <p:spPr/>
        <p:txBody>
          <a:bodyPr/>
          <a:lstStyle/>
          <a:p>
            <a:r>
              <a:rPr lang="it-IT" smtClean="0"/>
              <a:t>Cittadinanza attiva-Chiaravalle                           progetto SPRE.KO               </a:t>
            </a:r>
            <a:endParaRPr lang="it-IT"/>
          </a:p>
        </p:txBody>
      </p:sp>
    </p:spTree>
    <p:extLst>
      <p:ext uri="{BB962C8B-B14F-4D97-AF65-F5344CB8AC3E}">
        <p14:creationId xmlns:p14="http://schemas.microsoft.com/office/powerpoint/2010/main" val="195596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42BC5C4-D0E7-4DE9-9A16-FACC24922AA1}" type="datetime1">
              <a:rPr lang="it-IT" smtClean="0"/>
              <a:t>02/05/15</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numero diapositiva 5"/>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112372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9E40761-557A-4A0D-B1B3-44CCF7BFDDCB}" type="datetime1">
              <a:rPr lang="it-IT" smtClean="0"/>
              <a:t>02/05/15</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numero diapositiva 5"/>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672150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409380E-1C2F-4C8F-BE39-E8A7D265ACDC}" type="datetime1">
              <a:rPr lang="it-IT" smtClean="0"/>
              <a:t>02/05/15</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numero diapositiva 5"/>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1428863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90CD363-77FD-41F0-9DF9-E9B6ACC045A9}" type="datetime1">
              <a:rPr lang="it-IT" smtClean="0"/>
              <a:t>02/05/15</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numero diapositiva 5"/>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2194077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25F44E4-1A6D-43BD-B19C-C23EBB5B142B}" type="datetime1">
              <a:rPr lang="it-IT" smtClean="0"/>
              <a:t>02/05/15</a:t>
            </a:fld>
            <a:endParaRPr lang="it-IT"/>
          </a:p>
        </p:txBody>
      </p:sp>
      <p:sp>
        <p:nvSpPr>
          <p:cNvPr id="5" name="Segnaposto piè di pagina 4"/>
          <p:cNvSpPr>
            <a:spLocks noGrp="1"/>
          </p:cNvSpPr>
          <p:nvPr>
            <p:ph type="ftr" sz="quarter" idx="11"/>
          </p:nvPr>
        </p:nvSpPr>
        <p:spPr/>
        <p:txBody>
          <a:bodyPr/>
          <a:lstStyle/>
          <a:p>
            <a:r>
              <a:rPr lang="it-IT" smtClean="0"/>
              <a:t>Chiaravalle 18 aprile 2015    Arch. Antonio Minetti</a:t>
            </a:r>
            <a:endParaRPr lang="it-IT"/>
          </a:p>
        </p:txBody>
      </p:sp>
      <p:sp>
        <p:nvSpPr>
          <p:cNvPr id="6" name="Segnaposto numero diapositiva 5"/>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403887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B9012CE-8AFB-4DA5-816D-11A749444F1E}" type="datetime1">
              <a:rPr lang="it-IT" smtClean="0"/>
              <a:t>02/05/15</a:t>
            </a:fld>
            <a:endParaRPr lang="it-IT"/>
          </a:p>
        </p:txBody>
      </p:sp>
      <p:sp>
        <p:nvSpPr>
          <p:cNvPr id="6" name="Segnaposto piè di pagina 5"/>
          <p:cNvSpPr>
            <a:spLocks noGrp="1"/>
          </p:cNvSpPr>
          <p:nvPr>
            <p:ph type="ftr" sz="quarter" idx="11"/>
          </p:nvPr>
        </p:nvSpPr>
        <p:spPr/>
        <p:txBody>
          <a:bodyPr/>
          <a:lstStyle/>
          <a:p>
            <a:r>
              <a:rPr lang="it-IT" smtClean="0"/>
              <a:t>Chiaravalle 18 aprile 2015    Arch. Antonio Minetti</a:t>
            </a:r>
            <a:endParaRPr lang="it-IT"/>
          </a:p>
        </p:txBody>
      </p:sp>
      <p:sp>
        <p:nvSpPr>
          <p:cNvPr id="7" name="Segnaposto numero diapositiva 6"/>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397050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DBD0FCF-DDFA-4612-991F-4FD554F0A099}" type="datetime1">
              <a:rPr lang="it-IT" smtClean="0"/>
              <a:t>02/05/15</a:t>
            </a:fld>
            <a:endParaRPr lang="it-IT"/>
          </a:p>
        </p:txBody>
      </p:sp>
      <p:sp>
        <p:nvSpPr>
          <p:cNvPr id="8" name="Segnaposto piè di pagina 7"/>
          <p:cNvSpPr>
            <a:spLocks noGrp="1"/>
          </p:cNvSpPr>
          <p:nvPr>
            <p:ph type="ftr" sz="quarter" idx="11"/>
          </p:nvPr>
        </p:nvSpPr>
        <p:spPr/>
        <p:txBody>
          <a:bodyPr/>
          <a:lstStyle/>
          <a:p>
            <a:r>
              <a:rPr lang="it-IT" smtClean="0"/>
              <a:t>Chiaravalle 18 aprile 2015    Arch. Antonio Minetti</a:t>
            </a:r>
            <a:endParaRPr lang="it-IT"/>
          </a:p>
        </p:txBody>
      </p:sp>
      <p:sp>
        <p:nvSpPr>
          <p:cNvPr id="9" name="Segnaposto numero diapositiva 8"/>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55748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633E645-E65D-40C2-9FF2-C83B85AB4F47}" type="datetime1">
              <a:rPr lang="it-IT" smtClean="0"/>
              <a:t>02/05/15</a:t>
            </a:fld>
            <a:endParaRPr lang="it-IT"/>
          </a:p>
        </p:txBody>
      </p:sp>
      <p:sp>
        <p:nvSpPr>
          <p:cNvPr id="4" name="Segnaposto piè di pagina 3"/>
          <p:cNvSpPr>
            <a:spLocks noGrp="1"/>
          </p:cNvSpPr>
          <p:nvPr>
            <p:ph type="ftr" sz="quarter" idx="11"/>
          </p:nvPr>
        </p:nvSpPr>
        <p:spPr/>
        <p:txBody>
          <a:bodyPr/>
          <a:lstStyle/>
          <a:p>
            <a:r>
              <a:rPr lang="it-IT" smtClean="0"/>
              <a:t>Chiaravalle 18 aprile 2015    Arch. Antonio Minetti</a:t>
            </a:r>
            <a:endParaRPr lang="it-IT"/>
          </a:p>
        </p:txBody>
      </p:sp>
      <p:sp>
        <p:nvSpPr>
          <p:cNvPr id="5" name="Segnaposto numero diapositiva 4"/>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2936612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B27F0A6-38A7-4749-BD00-F953C3BC8331}" type="datetime1">
              <a:rPr lang="it-IT" smtClean="0"/>
              <a:t>02/05/15</a:t>
            </a:fld>
            <a:endParaRPr lang="it-IT"/>
          </a:p>
        </p:txBody>
      </p:sp>
      <p:sp>
        <p:nvSpPr>
          <p:cNvPr id="3" name="Segnaposto piè di pagina 2"/>
          <p:cNvSpPr>
            <a:spLocks noGrp="1"/>
          </p:cNvSpPr>
          <p:nvPr>
            <p:ph type="ftr" sz="quarter" idx="11"/>
          </p:nvPr>
        </p:nvSpPr>
        <p:spPr/>
        <p:txBody>
          <a:bodyPr/>
          <a:lstStyle/>
          <a:p>
            <a:r>
              <a:rPr lang="it-IT" smtClean="0"/>
              <a:t>Chiaravalle 18 aprile 2015    Arch. Antonio Minetti</a:t>
            </a:r>
            <a:endParaRPr lang="it-IT"/>
          </a:p>
        </p:txBody>
      </p:sp>
      <p:sp>
        <p:nvSpPr>
          <p:cNvPr id="4" name="Segnaposto numero diapositiva 3"/>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3650403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CD8C025-69C9-404C-AFF6-2F58F48008F6}" type="datetime1">
              <a:rPr lang="it-IT" smtClean="0"/>
              <a:t>02/05/15</a:t>
            </a:fld>
            <a:endParaRPr lang="it-IT"/>
          </a:p>
        </p:txBody>
      </p:sp>
      <p:sp>
        <p:nvSpPr>
          <p:cNvPr id="6" name="Segnaposto piè di pagina 5"/>
          <p:cNvSpPr>
            <a:spLocks noGrp="1"/>
          </p:cNvSpPr>
          <p:nvPr>
            <p:ph type="ftr" sz="quarter" idx="11"/>
          </p:nvPr>
        </p:nvSpPr>
        <p:spPr/>
        <p:txBody>
          <a:bodyPr/>
          <a:lstStyle/>
          <a:p>
            <a:r>
              <a:rPr lang="it-IT" smtClean="0"/>
              <a:t>Chiaravalle 18 aprile 2015    Arch. Antonio Minetti</a:t>
            </a:r>
            <a:endParaRPr lang="it-IT"/>
          </a:p>
        </p:txBody>
      </p:sp>
      <p:sp>
        <p:nvSpPr>
          <p:cNvPr id="7" name="Segnaposto numero diapositiva 6"/>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1292917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38FA334-3AA4-4095-83A9-31951D498C1A}" type="datetime1">
              <a:rPr lang="it-IT" smtClean="0"/>
              <a:t>02/05/15</a:t>
            </a:fld>
            <a:endParaRPr lang="it-IT"/>
          </a:p>
        </p:txBody>
      </p:sp>
      <p:sp>
        <p:nvSpPr>
          <p:cNvPr id="6" name="Segnaposto piè di pagina 5"/>
          <p:cNvSpPr>
            <a:spLocks noGrp="1"/>
          </p:cNvSpPr>
          <p:nvPr>
            <p:ph type="ftr" sz="quarter" idx="11"/>
          </p:nvPr>
        </p:nvSpPr>
        <p:spPr/>
        <p:txBody>
          <a:bodyPr/>
          <a:lstStyle/>
          <a:p>
            <a:r>
              <a:rPr lang="it-IT" smtClean="0"/>
              <a:t>Chiaravalle 18 aprile 2015    Arch. Antonio Minetti</a:t>
            </a:r>
            <a:endParaRPr lang="it-IT"/>
          </a:p>
        </p:txBody>
      </p:sp>
      <p:sp>
        <p:nvSpPr>
          <p:cNvPr id="7" name="Segnaposto numero diapositiva 6"/>
          <p:cNvSpPr>
            <a:spLocks noGrp="1"/>
          </p:cNvSpPr>
          <p:nvPr>
            <p:ph type="sldNum" sz="quarter" idx="12"/>
          </p:nvPr>
        </p:nvSpPr>
        <p:spPr/>
        <p:txBody>
          <a:bodyPr/>
          <a:lstStyle/>
          <a:p>
            <a:fld id="{71D4653A-25D5-49C8-9ED7-B9B37F32B637}" type="slidenum">
              <a:rPr lang="it-IT" smtClean="0"/>
              <a:t>‹n.›</a:t>
            </a:fld>
            <a:endParaRPr lang="it-IT"/>
          </a:p>
        </p:txBody>
      </p:sp>
    </p:spTree>
    <p:extLst>
      <p:ext uri="{BB962C8B-B14F-4D97-AF65-F5344CB8AC3E}">
        <p14:creationId xmlns:p14="http://schemas.microsoft.com/office/powerpoint/2010/main" val="38724673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C56F35-3101-40DF-9F76-74517C90836C}" type="datetime1">
              <a:rPr lang="it-IT" smtClean="0"/>
              <a:t>02/05/15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Chiaravalle 18 aprile 2015    Arch. Antonio Minetti</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4653A-25D5-49C8-9ED7-B9B37F32B637}" type="slidenum">
              <a:rPr lang="it-IT" smtClean="0"/>
              <a:t>‹n.›</a:t>
            </a:fld>
            <a:endParaRPr lang="it-IT"/>
          </a:p>
        </p:txBody>
      </p:sp>
    </p:spTree>
    <p:extLst>
      <p:ext uri="{BB962C8B-B14F-4D97-AF65-F5344CB8AC3E}">
        <p14:creationId xmlns:p14="http://schemas.microsoft.com/office/powerpoint/2010/main" val="897443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5" name="CasellaDiTesto 4"/>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6" name="CasellaDiTesto 5"/>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7" name="Segnaposto numero diapositiva 6"/>
          <p:cNvSpPr>
            <a:spLocks noGrp="1"/>
          </p:cNvSpPr>
          <p:nvPr>
            <p:ph type="sldNum" sz="quarter" idx="12"/>
          </p:nvPr>
        </p:nvSpPr>
        <p:spPr/>
        <p:txBody>
          <a:bodyPr/>
          <a:lstStyle/>
          <a:p>
            <a:fld id="{71D4653A-25D5-49C8-9ED7-B9B37F32B637}" type="slidenum">
              <a:rPr lang="it-IT" smtClean="0"/>
              <a:t>1</a:t>
            </a:fld>
            <a:endParaRPr lang="it-IT"/>
          </a:p>
        </p:txBody>
      </p:sp>
      <p:sp>
        <p:nvSpPr>
          <p:cNvPr id="3" name="Rettangolo 2"/>
          <p:cNvSpPr/>
          <p:nvPr/>
        </p:nvSpPr>
        <p:spPr>
          <a:xfrm>
            <a:off x="683568" y="2704852"/>
            <a:ext cx="7772400" cy="2308324"/>
          </a:xfrm>
          <a:prstGeom prst="rect">
            <a:avLst/>
          </a:prstGeom>
        </p:spPr>
        <p:txBody>
          <a:bodyPr wrap="square">
            <a:spAutoFit/>
          </a:bodyPr>
          <a:lstStyle/>
          <a:p>
            <a:pPr algn="just"/>
            <a:r>
              <a:rPr lang="it-IT" sz="2400" i="1" dirty="0"/>
              <a:t>Sarebbe bello se ci fosse una diffusa cultura politica e civile basata sulla centralità del “bene comune: territorio e paesaggio” contro le logiche del pensiero debole e debolissimo, conniventi con le subculture dell’individualismo, dell’affarismo, della corruzione e della crescita urbana senza qualità.</a:t>
            </a:r>
            <a:endParaRPr lang="it-IT" sz="2400" dirty="0"/>
          </a:p>
        </p:txBody>
      </p:sp>
    </p:spTree>
    <p:extLst>
      <p:ext uri="{BB962C8B-B14F-4D97-AF65-F5344CB8AC3E}">
        <p14:creationId xmlns:p14="http://schemas.microsoft.com/office/powerpoint/2010/main" val="2231935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olo 1"/>
          <p:cNvSpPr txBox="1">
            <a:spLocks/>
          </p:cNvSpPr>
          <p:nvPr/>
        </p:nvSpPr>
        <p:spPr>
          <a:xfrm>
            <a:off x="2865710" y="2636912"/>
            <a:ext cx="3484588"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17" name="CasellaDiTesto 1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18" name="CasellaDiTesto 1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19" name="Segnaposto numero diapositiva 18"/>
          <p:cNvSpPr>
            <a:spLocks noGrp="1"/>
          </p:cNvSpPr>
          <p:nvPr>
            <p:ph type="sldNum" sz="quarter" idx="12"/>
          </p:nvPr>
        </p:nvSpPr>
        <p:spPr/>
        <p:txBody>
          <a:bodyPr/>
          <a:lstStyle/>
          <a:p>
            <a:fld id="{71D4653A-25D5-49C8-9ED7-B9B37F32B637}" type="slidenum">
              <a:rPr lang="it-IT" smtClean="0"/>
              <a:t>10</a:t>
            </a:fld>
            <a:endParaRPr lang="it-IT"/>
          </a:p>
        </p:txBody>
      </p:sp>
      <p:pic>
        <p:nvPicPr>
          <p:cNvPr id="6" name="Immagin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5625" y="1052513"/>
            <a:ext cx="5329238" cy="149225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7" name="Immagin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1071563"/>
            <a:ext cx="2109787" cy="2519362"/>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8" name="Immagin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5624" y="2852738"/>
            <a:ext cx="2111375" cy="289877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9" name="Immagine 1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216275" y="4235450"/>
            <a:ext cx="5337175" cy="1516063"/>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58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olo 1"/>
          <p:cNvSpPr txBox="1">
            <a:spLocks/>
          </p:cNvSpPr>
          <p:nvPr/>
        </p:nvSpPr>
        <p:spPr>
          <a:xfrm>
            <a:off x="683568" y="476672"/>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17" name="CasellaDiTesto 1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18" name="CasellaDiTesto 1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19" name="Segnaposto numero diapositiva 18"/>
          <p:cNvSpPr>
            <a:spLocks noGrp="1"/>
          </p:cNvSpPr>
          <p:nvPr>
            <p:ph type="sldNum" sz="quarter" idx="12"/>
          </p:nvPr>
        </p:nvSpPr>
        <p:spPr/>
        <p:txBody>
          <a:bodyPr/>
          <a:lstStyle/>
          <a:p>
            <a:fld id="{71D4653A-25D5-49C8-9ED7-B9B37F32B637}" type="slidenum">
              <a:rPr lang="it-IT" smtClean="0"/>
              <a:t>11</a:t>
            </a:fld>
            <a:endParaRPr lang="it-IT"/>
          </a:p>
        </p:txBody>
      </p:sp>
      <p:sp>
        <p:nvSpPr>
          <p:cNvPr id="2" name="Rettangolo 1"/>
          <p:cNvSpPr/>
          <p:nvPr/>
        </p:nvSpPr>
        <p:spPr>
          <a:xfrm>
            <a:off x="668772" y="1711836"/>
            <a:ext cx="7772400" cy="4093428"/>
          </a:xfrm>
          <a:prstGeom prst="rect">
            <a:avLst/>
          </a:prstGeom>
        </p:spPr>
        <p:txBody>
          <a:bodyPr wrap="square">
            <a:spAutoFit/>
          </a:bodyPr>
          <a:lstStyle/>
          <a:p>
            <a:pPr algn="just"/>
            <a:r>
              <a:rPr lang="it-IT" sz="2000" dirty="0"/>
              <a:t>Dal Quadro Conoscitivo sulle aree degradate segnalate dai Comuni aggiornato al 2008 ( quindi da aggiornare ), con 124 Comuni partecipanti su 239, risulta che tali aree erano 408 (Fig.1).  La maggior parte di esse ricadono all’interno di centri storici (circa il 53%) e, a seguire, nei centri urbani (circa il 33%), mentre sono assai meno numerose le aree degradate periferiche (circa il 10 %) o di frangia urbana (4 %). Da questa rilevazione si deduce inoltre che le aree con processi di degrado più stratificati, e antecedenti al 1945, sono soprattutto residenziali, mentre in molte aree industriali e miste i fenomeni di degrado sono l’esito di processi insediativi avvenuti tra il 1960 e il 1980, oggi sottoutilizzate e certamente da riqualificare per molte loro componenti</a:t>
            </a:r>
            <a:r>
              <a:rPr lang="it-IT" sz="2000" dirty="0" smtClean="0"/>
              <a:t>.</a:t>
            </a:r>
          </a:p>
          <a:p>
            <a:pPr algn="just"/>
            <a:endParaRPr lang="it-IT" sz="2000" dirty="0"/>
          </a:p>
          <a:p>
            <a:r>
              <a:rPr lang="it-IT" sz="1000" dirty="0"/>
              <a:t>Regione Marche (2009), </a:t>
            </a:r>
            <a:r>
              <a:rPr lang="it-IT" sz="1000" i="1" dirty="0"/>
              <a:t>Quadro conoscitivo regionale sulla riqualificazione urbana</a:t>
            </a:r>
            <a:r>
              <a:rPr lang="it-IT" sz="1000" dirty="0"/>
              <a:t>, </a:t>
            </a:r>
            <a:r>
              <a:rPr lang="it-IT" sz="1000" dirty="0" smtClean="0">
                <a:solidFill>
                  <a:schemeClr val="tx2"/>
                </a:solidFill>
              </a:rPr>
              <a:t>http</a:t>
            </a:r>
            <a:r>
              <a:rPr lang="it-IT" sz="1000" dirty="0">
                <a:solidFill>
                  <a:schemeClr val="tx2"/>
                </a:solidFill>
              </a:rPr>
              <a:t>://www.ambiente.marche.it/Portals/0/Territorio/Qualitaurbana/Quadro_conoscitivo_riqualificazione_lug09.pdf</a:t>
            </a:r>
          </a:p>
        </p:txBody>
      </p:sp>
    </p:spTree>
    <p:extLst>
      <p:ext uri="{BB962C8B-B14F-4D97-AF65-F5344CB8AC3E}">
        <p14:creationId xmlns:p14="http://schemas.microsoft.com/office/powerpoint/2010/main" val="158358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12</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smtClean="0"/>
              <a:t>Cittadinanza attiva-Chiaravalle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pic>
        <p:nvPicPr>
          <p:cNvPr id="9" name="Immagine 8"/>
          <p:cNvPicPr/>
          <p:nvPr/>
        </p:nvPicPr>
        <p:blipFill>
          <a:blip r:embed="rId2"/>
          <a:srcRect/>
          <a:stretch>
            <a:fillRect/>
          </a:stretch>
        </p:blipFill>
        <p:spPr bwMode="auto">
          <a:xfrm rot="-5400000">
            <a:off x="2418227" y="2211329"/>
            <a:ext cx="4091523" cy="3528394"/>
          </a:xfrm>
          <a:prstGeom prst="rect">
            <a:avLst/>
          </a:prstGeom>
          <a:noFill/>
          <a:ln w="9525">
            <a:noFill/>
            <a:miter lim="800000"/>
            <a:headEnd/>
            <a:tailEnd/>
          </a:ln>
        </p:spPr>
      </p:pic>
    </p:spTree>
    <p:extLst>
      <p:ext uri="{BB962C8B-B14F-4D97-AF65-F5344CB8AC3E}">
        <p14:creationId xmlns:p14="http://schemas.microsoft.com/office/powerpoint/2010/main" val="999057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13</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smtClean="0"/>
              <a:t>Cittadinanza attiva-Chiaravalle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83568" y="2564904"/>
            <a:ext cx="7772400" cy="2862322"/>
          </a:xfrm>
          <a:prstGeom prst="rect">
            <a:avLst/>
          </a:prstGeom>
        </p:spPr>
        <p:txBody>
          <a:bodyPr wrap="square">
            <a:spAutoFit/>
          </a:bodyPr>
          <a:lstStyle/>
          <a:p>
            <a:pPr algn="just"/>
            <a:r>
              <a:rPr lang="it-IT" dirty="0" smtClean="0"/>
              <a:t>Tale </a:t>
            </a:r>
            <a:r>
              <a:rPr lang="it-IT" dirty="0"/>
              <a:t>obiettivo più generale dovrebbe essere così declinato: riduzione dei suoli impermeabilizzati, miglioramento e potenziamento della dotazione di spazi pubblici, spesso carenti nelle città delle Marche, modernizzazione delle reti infrastrutturali e miglioramento dell’efficienza energetica, previsione di nuovi servizi e infrastrutture, riduzione del rischio idrogeologico, mitigazione degli effetti dei cambiamenti climatici e realizzazione di reti ecologiche. Aspetto fondamentale riguarda </a:t>
            </a:r>
            <a:r>
              <a:rPr lang="it-IT" dirty="0" smtClean="0"/>
              <a:t>sempre più il rapporto tra qualità urbana e sicurezza del territorio, da gestire anche attraverso la valutazione di compatibilità idraulica, cui ogni ipotesi di trasformazione rilevante deve sottoporsi al fine di ridurre il livello di rischio idraulico esistente.</a:t>
            </a:r>
            <a:endParaRPr lang="it-IT" dirty="0"/>
          </a:p>
        </p:txBody>
      </p:sp>
    </p:spTree>
    <p:extLst>
      <p:ext uri="{BB962C8B-B14F-4D97-AF65-F5344CB8AC3E}">
        <p14:creationId xmlns:p14="http://schemas.microsoft.com/office/powerpoint/2010/main" val="999057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14</a:t>
            </a:fld>
            <a:endParaRPr lang="it-IT"/>
          </a:p>
        </p:txBody>
      </p:sp>
      <p:sp>
        <p:nvSpPr>
          <p:cNvPr id="6" name="Titolo 1"/>
          <p:cNvSpPr txBox="1">
            <a:spLocks/>
          </p:cNvSpPr>
          <p:nvPr/>
        </p:nvSpPr>
        <p:spPr>
          <a:xfrm>
            <a:off x="683568" y="590823"/>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9" name="Rectangle 17"/>
          <p:cNvSpPr>
            <a:spLocks noGrp="1" noChangeArrowheads="1"/>
          </p:cNvSpPr>
          <p:nvPr>
            <p:ph type="title"/>
          </p:nvPr>
        </p:nvSpPr>
        <p:spPr>
          <a:xfrm>
            <a:off x="587375" y="1916634"/>
            <a:ext cx="8229600" cy="576262"/>
          </a:xfrm>
        </p:spPr>
        <p:txBody>
          <a:bodyPr/>
          <a:lstStyle/>
          <a:p>
            <a:pPr eaLnBrk="1" hangingPunct="1">
              <a:defRPr/>
            </a:pPr>
            <a:r>
              <a:rPr lang="it-IT" sz="2400" dirty="0"/>
              <a:t>Riqualificazione urbana e limitazione del consumo di suolo</a:t>
            </a:r>
            <a:endParaRPr lang="it-IT" sz="2400" dirty="0" smtClean="0"/>
          </a:p>
        </p:txBody>
      </p:sp>
      <p:sp>
        <p:nvSpPr>
          <p:cNvPr id="10" name="CasellaDiTesto 9"/>
          <p:cNvSpPr txBox="1"/>
          <p:nvPr/>
        </p:nvSpPr>
        <p:spPr>
          <a:xfrm>
            <a:off x="525463" y="2619457"/>
            <a:ext cx="8353425" cy="3022366"/>
          </a:xfrm>
          <a:prstGeom prst="rect">
            <a:avLst/>
          </a:prstGeom>
          <a:noFill/>
          <a:effectLst>
            <a:outerShdw blurRad="50800" dist="50800" dir="5400000" algn="ctr" rotWithShape="0">
              <a:schemeClr val="bg1"/>
            </a:outerShdw>
          </a:effectLst>
        </p:spPr>
        <p:txBody>
          <a:bodyPr>
            <a:spAutoFit/>
          </a:bodyPr>
          <a:lstStyle/>
          <a:p>
            <a:pPr marL="285750" indent="-285750" algn="just">
              <a:lnSpc>
                <a:spcPct val="90000"/>
              </a:lnSpc>
              <a:spcBef>
                <a:spcPct val="20000"/>
              </a:spcBef>
              <a:buClr>
                <a:schemeClr val="bg2"/>
              </a:buClr>
              <a:buSzPct val="75000"/>
              <a:buFont typeface="Arial" pitchFamily="34" charset="0"/>
              <a:buChar char="•"/>
              <a:defRPr/>
            </a:pPr>
            <a:r>
              <a:rPr lang="it-IT" sz="1700" dirty="0">
                <a:cs typeface="+mn-cs"/>
              </a:rPr>
              <a:t>Perché la politica di riqualificazione possa essere </a:t>
            </a:r>
            <a:r>
              <a:rPr lang="it-IT" sz="1700" dirty="0">
                <a:solidFill>
                  <a:srgbClr val="3C7525"/>
                </a:solidFill>
                <a:cs typeface="+mn-cs"/>
              </a:rPr>
              <a:t>efficace bisogna orientare verso questo </a:t>
            </a:r>
            <a:r>
              <a:rPr lang="it-IT" sz="1700" dirty="0">
                <a:cs typeface="+mn-cs"/>
              </a:rPr>
              <a:t>obiettivo (il cosiddetto </a:t>
            </a:r>
            <a:r>
              <a:rPr lang="it-IT" sz="1700" b="1" dirty="0">
                <a:cs typeface="+mn-cs"/>
              </a:rPr>
              <a:t>“costruire sul costruito”</a:t>
            </a:r>
            <a:r>
              <a:rPr lang="it-IT" sz="1700" dirty="0">
                <a:cs typeface="+mn-cs"/>
              </a:rPr>
              <a:t>) l’attività edilizia nel suo complesso: da qui la necessità di accompagnare misure di incentivazione con misure regolative come quella che prevede di non urbanizzare nuove aree per un certo lasso di tempo (misura, questa, che evidentemente consegue anche l’obiettivo più generale di un migliore assetto territoriale della regione grazie alla limitazione del consumo di suolo)</a:t>
            </a:r>
          </a:p>
          <a:p>
            <a:pPr algn="just">
              <a:lnSpc>
                <a:spcPct val="90000"/>
              </a:lnSpc>
              <a:spcBef>
                <a:spcPct val="20000"/>
              </a:spcBef>
              <a:buClr>
                <a:schemeClr val="bg2"/>
              </a:buClr>
              <a:buSzPct val="75000"/>
              <a:buFont typeface="Wingdings" pitchFamily="2" charset="2"/>
              <a:buNone/>
              <a:defRPr/>
            </a:pPr>
            <a:endParaRPr lang="it-IT" sz="1700" dirty="0">
              <a:cs typeface="+mn-cs"/>
            </a:endParaRPr>
          </a:p>
          <a:p>
            <a:pPr marL="285750" indent="-285750" algn="just">
              <a:lnSpc>
                <a:spcPct val="90000"/>
              </a:lnSpc>
              <a:spcBef>
                <a:spcPct val="20000"/>
              </a:spcBef>
              <a:buClr>
                <a:schemeClr val="bg2"/>
              </a:buClr>
              <a:buSzPct val="75000"/>
              <a:buFont typeface="Arial" pitchFamily="34" charset="0"/>
              <a:buChar char="•"/>
              <a:defRPr/>
            </a:pPr>
            <a:r>
              <a:rPr lang="it-IT" sz="1700" dirty="0">
                <a:cs typeface="+mn-cs"/>
              </a:rPr>
              <a:t>Un  principio di buona amministrazione, finalizzato a contenere il consumo di suolo, prevede  dunque che per un periodo definito (fino all’approvazione di una riforma organica della legge urbanistica e comunque non oltre 24 mesi) </a:t>
            </a:r>
            <a:r>
              <a:rPr lang="it-IT" sz="1700" b="1" dirty="0">
                <a:cs typeface="+mn-cs"/>
              </a:rPr>
              <a:t>non siano ammesse ulteriori espansioni di aree edificabili nei Comuni che non abbiano esaurito per almeno il 75% le aree esistenti</a:t>
            </a:r>
            <a:r>
              <a:rPr lang="it-IT" sz="1700" dirty="0">
                <a:cs typeface="+mn-cs"/>
              </a:rPr>
              <a:t> con medesima destinazione d’uso </a:t>
            </a:r>
            <a:r>
              <a:rPr lang="it-IT" sz="1700" dirty="0" smtClean="0">
                <a:cs typeface="+mn-cs"/>
              </a:rPr>
              <a:t>.</a:t>
            </a:r>
            <a:endParaRPr lang="it-IT" sz="2200" dirty="0">
              <a:cs typeface="+mn-cs"/>
            </a:endParaRPr>
          </a:p>
        </p:txBody>
      </p:sp>
    </p:spTree>
    <p:extLst>
      <p:ext uri="{BB962C8B-B14F-4D97-AF65-F5344CB8AC3E}">
        <p14:creationId xmlns:p14="http://schemas.microsoft.com/office/powerpoint/2010/main" val="999057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15</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83568" y="2377911"/>
            <a:ext cx="7992888" cy="3139321"/>
          </a:xfrm>
          <a:prstGeom prst="rect">
            <a:avLst/>
          </a:prstGeom>
        </p:spPr>
        <p:txBody>
          <a:bodyPr wrap="square">
            <a:spAutoFit/>
          </a:bodyPr>
          <a:lstStyle/>
          <a:p>
            <a:pPr algn="just"/>
            <a:r>
              <a:rPr lang="it-IT" b="1" i="1" dirty="0"/>
              <a:t>Questa  “nuova “ urbanistica esige due pre-condizioni</a:t>
            </a:r>
            <a:r>
              <a:rPr lang="it-IT" dirty="0"/>
              <a:t>, che la connotino in modo chiaro ed innovativo; difficili da realizzare soprattutto nelle Marche “dei campanili” e nell’Italia della frantumazione rumorosa e mediatica dell’azione cosiddetta politica:</a:t>
            </a:r>
          </a:p>
          <a:p>
            <a:pPr lvl="0" algn="just"/>
            <a:r>
              <a:rPr lang="it-IT" b="1" dirty="0"/>
              <a:t>la pianificazione d’area vasta</a:t>
            </a:r>
            <a:r>
              <a:rPr lang="it-IT" dirty="0"/>
              <a:t> nella forma di un piano direttore con valenza strategica, e quindi di medio termine, condiviso tra molti attori istituzionali e non, nella dimensione variabile di territori intercomunali; </a:t>
            </a:r>
          </a:p>
          <a:p>
            <a:pPr algn="just"/>
            <a:r>
              <a:rPr lang="it-IT" dirty="0"/>
              <a:t>		</a:t>
            </a:r>
          </a:p>
          <a:p>
            <a:pPr lvl="0" algn="just"/>
            <a:r>
              <a:rPr lang="it-IT" b="1" dirty="0"/>
              <a:t>il metodo della partecipazione organizzata e consapevole</a:t>
            </a:r>
            <a:r>
              <a:rPr lang="it-IT" dirty="0"/>
              <a:t> degli attori associati delle comunità locali, ma anche di semplici cittadini attenti o anche esperti in diversi campi, che semplicemente non appartengono ad aggregazioni di alcun tipo.</a:t>
            </a:r>
          </a:p>
        </p:txBody>
      </p:sp>
    </p:spTree>
    <p:extLst>
      <p:ext uri="{BB962C8B-B14F-4D97-AF65-F5344CB8AC3E}">
        <p14:creationId xmlns:p14="http://schemas.microsoft.com/office/powerpoint/2010/main" val="999057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16</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721668" y="2549803"/>
            <a:ext cx="7954788" cy="2185214"/>
          </a:xfrm>
          <a:prstGeom prst="rect">
            <a:avLst/>
          </a:prstGeom>
        </p:spPr>
        <p:txBody>
          <a:bodyPr wrap="square">
            <a:spAutoFit/>
          </a:bodyPr>
          <a:lstStyle/>
          <a:p>
            <a:r>
              <a:rPr lang="it-IT" b="1" dirty="0"/>
              <a:t>I possibili  8 punti di una “nuova” urbanistica</a:t>
            </a:r>
            <a:r>
              <a:rPr lang="it-IT" dirty="0"/>
              <a:t>  </a:t>
            </a:r>
          </a:p>
          <a:p>
            <a:r>
              <a:rPr lang="it-IT" dirty="0"/>
              <a:t> </a:t>
            </a:r>
          </a:p>
          <a:p>
            <a:pPr lvl="0" algn="just"/>
            <a:r>
              <a:rPr lang="it-IT" b="1" dirty="0" smtClean="0"/>
              <a:t>1) </a:t>
            </a:r>
            <a:r>
              <a:rPr lang="it-IT" sz="2000" b="1" dirty="0" smtClean="0"/>
              <a:t>Recupero – riqualificazione - rigenerazione della città esistente</a:t>
            </a:r>
            <a:r>
              <a:rPr lang="it-IT" sz="2000" dirty="0" smtClean="0"/>
              <a:t> attraverso un’azione rigorosa, ma aperta di manutenzione,  restauro, riuso del patrimonio di valore storico ed ambientale; ed insieme di interventi anche radicali di ristrutturazione, sostituzione, nuova qualità pubblica e privata nelle aree spesso banalmente cresciute negli ultimi cinquant’anni;</a:t>
            </a:r>
            <a:endParaRPr lang="it-IT" sz="2000" dirty="0"/>
          </a:p>
        </p:txBody>
      </p:sp>
    </p:spTree>
    <p:extLst>
      <p:ext uri="{BB962C8B-B14F-4D97-AF65-F5344CB8AC3E}">
        <p14:creationId xmlns:p14="http://schemas.microsoft.com/office/powerpoint/2010/main" val="999057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17</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3" name="Rectangle 2"/>
          <p:cNvSpPr>
            <a:spLocks noChangeArrowheads="1"/>
          </p:cNvSpPr>
          <p:nvPr/>
        </p:nvSpPr>
        <p:spPr bwMode="auto">
          <a:xfrm>
            <a:off x="683568" y="2714144"/>
            <a:ext cx="77724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768350" algn="l"/>
              </a:tabLst>
              <a:defRPr>
                <a:solidFill>
                  <a:schemeClr val="tx1"/>
                </a:solidFill>
                <a:latin typeface="Arial" pitchFamily="34" charset="0"/>
                <a:cs typeface="Arial" pitchFamily="34" charset="0"/>
              </a:defRPr>
            </a:lvl1pPr>
            <a:lvl2pPr fontAlgn="base">
              <a:spcBef>
                <a:spcPct val="0"/>
              </a:spcBef>
              <a:spcAft>
                <a:spcPct val="0"/>
              </a:spcAft>
              <a:tabLst>
                <a:tab pos="768350" algn="l"/>
              </a:tabLst>
              <a:defRPr>
                <a:solidFill>
                  <a:schemeClr val="tx1"/>
                </a:solidFill>
                <a:latin typeface="Arial" pitchFamily="34" charset="0"/>
                <a:cs typeface="Arial" pitchFamily="34" charset="0"/>
              </a:defRPr>
            </a:lvl2pPr>
            <a:lvl3pPr fontAlgn="base">
              <a:spcBef>
                <a:spcPct val="0"/>
              </a:spcBef>
              <a:spcAft>
                <a:spcPct val="0"/>
              </a:spcAft>
              <a:tabLst>
                <a:tab pos="768350" algn="l"/>
              </a:tabLst>
              <a:defRPr>
                <a:solidFill>
                  <a:schemeClr val="tx1"/>
                </a:solidFill>
                <a:latin typeface="Arial" pitchFamily="34" charset="0"/>
                <a:cs typeface="Arial" pitchFamily="34" charset="0"/>
              </a:defRPr>
            </a:lvl3pPr>
            <a:lvl4pPr fontAlgn="base">
              <a:spcBef>
                <a:spcPct val="0"/>
              </a:spcBef>
              <a:spcAft>
                <a:spcPct val="0"/>
              </a:spcAft>
              <a:tabLst>
                <a:tab pos="768350" algn="l"/>
              </a:tabLst>
              <a:defRPr>
                <a:solidFill>
                  <a:schemeClr val="tx1"/>
                </a:solidFill>
                <a:latin typeface="Arial" pitchFamily="34" charset="0"/>
                <a:cs typeface="Arial" pitchFamily="34" charset="0"/>
              </a:defRPr>
            </a:lvl4pPr>
            <a:lvl5pPr fontAlgn="base">
              <a:spcBef>
                <a:spcPct val="0"/>
              </a:spcBef>
              <a:spcAft>
                <a:spcPct val="0"/>
              </a:spcAft>
              <a:tabLst>
                <a:tab pos="768350" algn="l"/>
              </a:tabLst>
              <a:defRPr>
                <a:solidFill>
                  <a:schemeClr val="tx1"/>
                </a:solidFill>
                <a:latin typeface="Arial" pitchFamily="34" charset="0"/>
                <a:cs typeface="Arial" pitchFamily="34" charset="0"/>
              </a:defRPr>
            </a:lvl5pPr>
            <a:lvl6pPr fontAlgn="base">
              <a:spcBef>
                <a:spcPct val="0"/>
              </a:spcBef>
              <a:spcAft>
                <a:spcPct val="0"/>
              </a:spcAft>
              <a:tabLst>
                <a:tab pos="768350" algn="l"/>
              </a:tabLst>
              <a:defRPr>
                <a:solidFill>
                  <a:schemeClr val="tx1"/>
                </a:solidFill>
                <a:latin typeface="Arial" pitchFamily="34" charset="0"/>
                <a:cs typeface="Arial" pitchFamily="34" charset="0"/>
              </a:defRPr>
            </a:lvl6pPr>
            <a:lvl7pPr fontAlgn="base">
              <a:spcBef>
                <a:spcPct val="0"/>
              </a:spcBef>
              <a:spcAft>
                <a:spcPct val="0"/>
              </a:spcAft>
              <a:tabLst>
                <a:tab pos="768350" algn="l"/>
              </a:tabLst>
              <a:defRPr>
                <a:solidFill>
                  <a:schemeClr val="tx1"/>
                </a:solidFill>
                <a:latin typeface="Arial" pitchFamily="34" charset="0"/>
                <a:cs typeface="Arial" pitchFamily="34" charset="0"/>
              </a:defRPr>
            </a:lvl7pPr>
            <a:lvl8pPr fontAlgn="base">
              <a:spcBef>
                <a:spcPct val="0"/>
              </a:spcBef>
              <a:spcAft>
                <a:spcPct val="0"/>
              </a:spcAft>
              <a:tabLst>
                <a:tab pos="768350" algn="l"/>
              </a:tabLst>
              <a:defRPr>
                <a:solidFill>
                  <a:schemeClr val="tx1"/>
                </a:solidFill>
                <a:latin typeface="Arial" pitchFamily="34" charset="0"/>
                <a:cs typeface="Arial" pitchFamily="34" charset="0"/>
              </a:defRPr>
            </a:lvl8pPr>
            <a:lvl9pPr fontAlgn="base">
              <a:spcBef>
                <a:spcPct val="0"/>
              </a:spcBef>
              <a:spcAft>
                <a:spcPct val="0"/>
              </a:spcAft>
              <a:tabLst>
                <a:tab pos="76835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tabLst>
                <a:tab pos="768350" algn="l"/>
              </a:tabLst>
            </a:pPr>
            <a:r>
              <a:rPr kumimoji="0" lang="it-IT" altLang="it-IT" sz="2000" b="1" i="0" u="none" strike="noStrike" cap="none" normalizeH="0" baseline="0" dirty="0" smtClean="0">
                <a:ln>
                  <a:noFill/>
                </a:ln>
                <a:solidFill>
                  <a:schemeClr val="tx1"/>
                </a:solidFill>
                <a:effectLst/>
                <a:latin typeface="+mj-lt"/>
                <a:ea typeface="Times New Roman" pitchFamily="18" charset="0"/>
                <a:cs typeface="Arial" pitchFamily="34" charset="0"/>
              </a:rPr>
              <a:t>2) Riduzione progressiva del consumo di suolo fino all’obiettivo strategico di “ettari zero</a:t>
            </a:r>
            <a:r>
              <a:rPr kumimoji="0" lang="it-IT" altLang="it-IT" sz="2000" b="0" i="0" u="none" strike="noStrike" cap="none" normalizeH="0" baseline="0" dirty="0" smtClean="0">
                <a:ln>
                  <a:noFill/>
                </a:ln>
                <a:solidFill>
                  <a:schemeClr val="tx1"/>
                </a:solidFill>
                <a:effectLst/>
                <a:latin typeface="+mj-lt"/>
                <a:ea typeface="Times New Roman" pitchFamily="18" charset="0"/>
                <a:cs typeface="Arial" pitchFamily="34" charset="0"/>
              </a:rPr>
              <a:t>”, il che è ovviamente connesso al punto precedente, ma anche ad una consapevolezza, innanzitutto economica, che tutti i costi della incontrollata crescita delle superfici urbane sono insostenibili per l’ambiente, per la qualità della vita associata, per il paesaggio e certamente per i bilanci pubblici;</a:t>
            </a:r>
            <a:endParaRPr kumimoji="0" lang="it-IT" altLang="it-IT" sz="2000" b="0" i="0" u="none"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999057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18</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11809" y="2661880"/>
            <a:ext cx="7844159" cy="1631216"/>
          </a:xfrm>
          <a:prstGeom prst="rect">
            <a:avLst/>
          </a:prstGeom>
        </p:spPr>
        <p:txBody>
          <a:bodyPr wrap="square">
            <a:spAutoFit/>
          </a:bodyPr>
          <a:lstStyle/>
          <a:p>
            <a:pPr lvl="0" algn="just"/>
            <a:r>
              <a:rPr lang="it-IT" sz="2000" b="1" dirty="0" smtClean="0"/>
              <a:t>3) Tutela </a:t>
            </a:r>
            <a:r>
              <a:rPr lang="it-IT" sz="2000" b="1" dirty="0"/>
              <a:t>delle risorse ambientali, innovazioni energetiche, mobilità sostenibile </a:t>
            </a:r>
            <a:r>
              <a:rPr lang="it-IT" sz="2000" dirty="0"/>
              <a:t>sono sempre più i nuovi paradigmi di una buona pianificazione urbanistica e non possono essere “aggiustati” a posteriori seguendo logiche immobiliari, ma devono costituire la struttura ordinatrice delle trasformazioni urbane;</a:t>
            </a:r>
          </a:p>
        </p:txBody>
      </p:sp>
    </p:spTree>
    <p:extLst>
      <p:ext uri="{BB962C8B-B14F-4D97-AF65-F5344CB8AC3E}">
        <p14:creationId xmlns:p14="http://schemas.microsoft.com/office/powerpoint/2010/main" val="999057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19</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ctangle 1"/>
          <p:cNvSpPr>
            <a:spLocks noChangeArrowheads="1"/>
          </p:cNvSpPr>
          <p:nvPr/>
        </p:nvSpPr>
        <p:spPr bwMode="auto">
          <a:xfrm>
            <a:off x="683568" y="2478375"/>
            <a:ext cx="77724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768350" algn="l"/>
              </a:tabLst>
              <a:defRPr>
                <a:solidFill>
                  <a:schemeClr val="tx1"/>
                </a:solidFill>
                <a:latin typeface="Arial" pitchFamily="34" charset="0"/>
                <a:cs typeface="Arial" pitchFamily="34" charset="0"/>
              </a:defRPr>
            </a:lvl1pPr>
            <a:lvl2pPr fontAlgn="base">
              <a:spcBef>
                <a:spcPct val="0"/>
              </a:spcBef>
              <a:spcAft>
                <a:spcPct val="0"/>
              </a:spcAft>
              <a:tabLst>
                <a:tab pos="768350" algn="l"/>
              </a:tabLst>
              <a:defRPr>
                <a:solidFill>
                  <a:schemeClr val="tx1"/>
                </a:solidFill>
                <a:latin typeface="Arial" pitchFamily="34" charset="0"/>
                <a:cs typeface="Arial" pitchFamily="34" charset="0"/>
              </a:defRPr>
            </a:lvl2pPr>
            <a:lvl3pPr fontAlgn="base">
              <a:spcBef>
                <a:spcPct val="0"/>
              </a:spcBef>
              <a:spcAft>
                <a:spcPct val="0"/>
              </a:spcAft>
              <a:tabLst>
                <a:tab pos="768350" algn="l"/>
              </a:tabLst>
              <a:defRPr>
                <a:solidFill>
                  <a:schemeClr val="tx1"/>
                </a:solidFill>
                <a:latin typeface="Arial" pitchFamily="34" charset="0"/>
                <a:cs typeface="Arial" pitchFamily="34" charset="0"/>
              </a:defRPr>
            </a:lvl3pPr>
            <a:lvl4pPr fontAlgn="base">
              <a:spcBef>
                <a:spcPct val="0"/>
              </a:spcBef>
              <a:spcAft>
                <a:spcPct val="0"/>
              </a:spcAft>
              <a:tabLst>
                <a:tab pos="768350" algn="l"/>
              </a:tabLst>
              <a:defRPr>
                <a:solidFill>
                  <a:schemeClr val="tx1"/>
                </a:solidFill>
                <a:latin typeface="Arial" pitchFamily="34" charset="0"/>
                <a:cs typeface="Arial" pitchFamily="34" charset="0"/>
              </a:defRPr>
            </a:lvl4pPr>
            <a:lvl5pPr fontAlgn="base">
              <a:spcBef>
                <a:spcPct val="0"/>
              </a:spcBef>
              <a:spcAft>
                <a:spcPct val="0"/>
              </a:spcAft>
              <a:tabLst>
                <a:tab pos="768350" algn="l"/>
              </a:tabLst>
              <a:defRPr>
                <a:solidFill>
                  <a:schemeClr val="tx1"/>
                </a:solidFill>
                <a:latin typeface="Arial" pitchFamily="34" charset="0"/>
                <a:cs typeface="Arial" pitchFamily="34" charset="0"/>
              </a:defRPr>
            </a:lvl5pPr>
            <a:lvl6pPr fontAlgn="base">
              <a:spcBef>
                <a:spcPct val="0"/>
              </a:spcBef>
              <a:spcAft>
                <a:spcPct val="0"/>
              </a:spcAft>
              <a:tabLst>
                <a:tab pos="768350" algn="l"/>
              </a:tabLst>
              <a:defRPr>
                <a:solidFill>
                  <a:schemeClr val="tx1"/>
                </a:solidFill>
                <a:latin typeface="Arial" pitchFamily="34" charset="0"/>
                <a:cs typeface="Arial" pitchFamily="34" charset="0"/>
              </a:defRPr>
            </a:lvl6pPr>
            <a:lvl7pPr fontAlgn="base">
              <a:spcBef>
                <a:spcPct val="0"/>
              </a:spcBef>
              <a:spcAft>
                <a:spcPct val="0"/>
              </a:spcAft>
              <a:tabLst>
                <a:tab pos="768350" algn="l"/>
              </a:tabLst>
              <a:defRPr>
                <a:solidFill>
                  <a:schemeClr val="tx1"/>
                </a:solidFill>
                <a:latin typeface="Arial" pitchFamily="34" charset="0"/>
                <a:cs typeface="Arial" pitchFamily="34" charset="0"/>
              </a:defRPr>
            </a:lvl7pPr>
            <a:lvl8pPr fontAlgn="base">
              <a:spcBef>
                <a:spcPct val="0"/>
              </a:spcBef>
              <a:spcAft>
                <a:spcPct val="0"/>
              </a:spcAft>
              <a:tabLst>
                <a:tab pos="768350" algn="l"/>
              </a:tabLst>
              <a:defRPr>
                <a:solidFill>
                  <a:schemeClr val="tx1"/>
                </a:solidFill>
                <a:latin typeface="Arial" pitchFamily="34" charset="0"/>
                <a:cs typeface="Arial" pitchFamily="34" charset="0"/>
              </a:defRPr>
            </a:lvl8pPr>
            <a:lvl9pPr fontAlgn="base">
              <a:spcBef>
                <a:spcPct val="0"/>
              </a:spcBef>
              <a:spcAft>
                <a:spcPct val="0"/>
              </a:spcAft>
              <a:tabLst>
                <a:tab pos="76835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tabLst>
                <a:tab pos="768350" algn="l"/>
              </a:tabLst>
            </a:pPr>
            <a:r>
              <a:rPr kumimoji="0" lang="it-IT" altLang="it-IT" sz="2000" b="1" i="0" u="none" strike="noStrike" cap="none" normalizeH="0" baseline="0" dirty="0" smtClean="0">
                <a:ln>
                  <a:noFill/>
                </a:ln>
                <a:solidFill>
                  <a:schemeClr val="tx1"/>
                </a:solidFill>
                <a:effectLst/>
                <a:latin typeface="+mj-lt"/>
                <a:ea typeface="Times New Roman" pitchFamily="18" charset="0"/>
                <a:cs typeface="Arial" pitchFamily="34" charset="0"/>
              </a:rPr>
              <a:t>4)</a:t>
            </a:r>
            <a:r>
              <a:rPr kumimoji="0" lang="it-IT" altLang="it-IT" sz="2000" b="1" i="0" u="none" strike="noStrike" cap="none" normalizeH="0" dirty="0" smtClean="0">
                <a:ln>
                  <a:noFill/>
                </a:ln>
                <a:solidFill>
                  <a:schemeClr val="tx1"/>
                </a:solidFill>
                <a:effectLst/>
                <a:latin typeface="+mj-lt"/>
                <a:ea typeface="Times New Roman" pitchFamily="18" charset="0"/>
                <a:cs typeface="Arial" pitchFamily="34" charset="0"/>
              </a:rPr>
              <a:t> T</a:t>
            </a:r>
            <a:r>
              <a:rPr kumimoji="0" lang="it-IT" altLang="it-IT" sz="2000" b="1" i="0" u="none" strike="noStrike" cap="none" normalizeH="0" baseline="0" dirty="0" smtClean="0">
                <a:ln>
                  <a:noFill/>
                </a:ln>
                <a:solidFill>
                  <a:schemeClr val="tx1"/>
                </a:solidFill>
                <a:effectLst/>
                <a:latin typeface="+mj-lt"/>
                <a:ea typeface="Times New Roman" pitchFamily="18" charset="0"/>
                <a:cs typeface="Arial" pitchFamily="34" charset="0"/>
              </a:rPr>
              <a:t>utela e valorizzazione del paesaggio</a:t>
            </a:r>
            <a:r>
              <a:rPr kumimoji="0" lang="it-IT" altLang="it-IT" sz="2000" b="0" i="0" u="none" strike="noStrike" cap="none" normalizeH="0" baseline="0" dirty="0" smtClean="0">
                <a:ln>
                  <a:noFill/>
                </a:ln>
                <a:solidFill>
                  <a:schemeClr val="tx1"/>
                </a:solidFill>
                <a:effectLst/>
                <a:latin typeface="+mj-lt"/>
                <a:ea typeface="Times New Roman" pitchFamily="18" charset="0"/>
                <a:cs typeface="Arial" pitchFamily="34" charset="0"/>
              </a:rPr>
              <a:t> come uno dei motori dello sviluppo economico e sociale di una città, fattore primario di identità dei cittadini e delle comunità locali, misura della coerenza della politica e degli amministratori, ormai tutti e sempre capaci a recitare la “liturgia del paesaggio”, ma altrettanto pronti a non vederlo nemmeno nei luoghi e nei valori concreti del territorio e quindi a sacrificarlo sotto i cingoli della crescita; </a:t>
            </a:r>
            <a:endParaRPr kumimoji="0" lang="it-IT" altLang="it-IT" sz="2000" b="0" i="0" u="none" strike="noStrike" cap="none" normalizeH="0" baseline="0" dirty="0" smtClean="0">
              <a:ln>
                <a:noFill/>
              </a:ln>
              <a:solidFill>
                <a:schemeClr val="tx1"/>
              </a:solidFill>
              <a:effectLst/>
              <a:latin typeface="+mj-lt"/>
              <a:cs typeface="Arial" pitchFamily="34" charset="0"/>
            </a:endParaRPr>
          </a:p>
        </p:txBody>
      </p:sp>
    </p:spTree>
    <p:extLst>
      <p:ext uri="{BB962C8B-B14F-4D97-AF65-F5344CB8AC3E}">
        <p14:creationId xmlns:p14="http://schemas.microsoft.com/office/powerpoint/2010/main" val="999057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683568" y="476672"/>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5" name="CasellaDiTesto 4"/>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6" name="CasellaDiTesto 5"/>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7" name="Segnaposto numero diapositiva 6"/>
          <p:cNvSpPr>
            <a:spLocks noGrp="1"/>
          </p:cNvSpPr>
          <p:nvPr>
            <p:ph type="sldNum" sz="quarter" idx="12"/>
          </p:nvPr>
        </p:nvSpPr>
        <p:spPr/>
        <p:txBody>
          <a:bodyPr/>
          <a:lstStyle/>
          <a:p>
            <a:fld id="{71D4653A-25D5-49C8-9ED7-B9B37F32B637}" type="slidenum">
              <a:rPr lang="it-IT" smtClean="0"/>
              <a:t>2</a:t>
            </a:fld>
            <a:endParaRPr lang="it-IT"/>
          </a:p>
        </p:txBody>
      </p:sp>
      <p:sp>
        <p:nvSpPr>
          <p:cNvPr id="2" name="Rettangolo 1"/>
          <p:cNvSpPr/>
          <p:nvPr/>
        </p:nvSpPr>
        <p:spPr>
          <a:xfrm>
            <a:off x="467544" y="1989415"/>
            <a:ext cx="8204448" cy="4093428"/>
          </a:xfrm>
          <a:prstGeom prst="rect">
            <a:avLst/>
          </a:prstGeom>
        </p:spPr>
        <p:txBody>
          <a:bodyPr wrap="square">
            <a:spAutoFit/>
          </a:bodyPr>
          <a:lstStyle/>
          <a:p>
            <a:r>
              <a:rPr lang="it-IT" sz="2000" b="1" dirty="0" err="1"/>
              <a:t>Macroscenari</a:t>
            </a:r>
            <a:r>
              <a:rPr lang="it-IT" sz="2000" b="1" dirty="0"/>
              <a:t> di contesto e linee generali del nuovo governo del territorio</a:t>
            </a:r>
            <a:endParaRPr lang="it-IT" sz="2000" dirty="0"/>
          </a:p>
          <a:p>
            <a:r>
              <a:rPr lang="it-IT" sz="2000" dirty="0"/>
              <a:t> </a:t>
            </a:r>
          </a:p>
          <a:p>
            <a:r>
              <a:rPr lang="it-IT" sz="2000" b="1" i="1" dirty="0"/>
              <a:t>Cambiamenti climatici e obiettivi di coesione sociale</a:t>
            </a:r>
            <a:r>
              <a:rPr lang="it-IT" sz="2000" dirty="0"/>
              <a:t> dovrebbero essere i due principali paradigmi, cui riferire le proposte di governo delle trasformazioni urbane e territoriali.</a:t>
            </a:r>
          </a:p>
          <a:p>
            <a:r>
              <a:rPr lang="it-IT" sz="2000" dirty="0"/>
              <a:t> </a:t>
            </a:r>
          </a:p>
          <a:p>
            <a:pPr algn="just"/>
            <a:r>
              <a:rPr lang="it-IT" sz="2000" b="1" dirty="0"/>
              <a:t>I cambiamenti climatici</a:t>
            </a:r>
            <a:r>
              <a:rPr lang="it-IT" sz="2000" dirty="0"/>
              <a:t>, sia in chiave di riduzione delle emissioni di gas serra sia in chiave di azioni di adattamento, coinvolgono direttamente le condizioni di vita e di costruzione degli spazi urbani: dalla qualità energetico-ambientale degli edifici agli spazi verdi, dai sistemi della mobilità alle reti impiantistiche, dalle misure di assistenza alle fasce deboli della popolazione alla riqualificazione diffusa ed anche radicale della città esistente.</a:t>
            </a:r>
          </a:p>
          <a:p>
            <a:r>
              <a:rPr lang="it-IT" sz="2000" b="1" dirty="0"/>
              <a:t> </a:t>
            </a:r>
            <a:endParaRPr lang="it-IT" sz="2000" dirty="0"/>
          </a:p>
        </p:txBody>
      </p:sp>
    </p:spTree>
    <p:extLst>
      <p:ext uri="{BB962C8B-B14F-4D97-AF65-F5344CB8AC3E}">
        <p14:creationId xmlns:p14="http://schemas.microsoft.com/office/powerpoint/2010/main" val="2231935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20</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11809" y="2405787"/>
            <a:ext cx="7844159" cy="2246769"/>
          </a:xfrm>
          <a:prstGeom prst="rect">
            <a:avLst/>
          </a:prstGeom>
        </p:spPr>
        <p:txBody>
          <a:bodyPr wrap="square">
            <a:spAutoFit/>
          </a:bodyPr>
          <a:lstStyle/>
          <a:p>
            <a:pPr lvl="0" algn="just"/>
            <a:r>
              <a:rPr lang="it-IT" sz="2000" b="1" dirty="0" smtClean="0"/>
              <a:t>5) La </a:t>
            </a:r>
            <a:r>
              <a:rPr lang="it-IT" sz="2000" b="1" dirty="0"/>
              <a:t>pratica della perequazione finanziaria</a:t>
            </a:r>
            <a:r>
              <a:rPr lang="it-IT" sz="2000" dirty="0"/>
              <a:t> tra le proprietà coinvolte nei processi di trasformazione urbana, tagliando arricchimenti indebiti, ingiustificabili e parassitari, fonte di palesi disparità di trattamento e di opaca interazione tra figure diverse del mercato edilizio. L’assenza di un quadro normativo nazionale e regionale non è un alibi spendibile per continuare nella promozione della rendita, che è alla base di difficoltà soprattutto per le piccole imprese e di costi privati fuori di ogni misura; </a:t>
            </a:r>
          </a:p>
        </p:txBody>
      </p:sp>
    </p:spTree>
    <p:extLst>
      <p:ext uri="{BB962C8B-B14F-4D97-AF65-F5344CB8AC3E}">
        <p14:creationId xmlns:p14="http://schemas.microsoft.com/office/powerpoint/2010/main" val="999057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21</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11808" y="2466762"/>
            <a:ext cx="7844160" cy="2246769"/>
          </a:xfrm>
          <a:prstGeom prst="rect">
            <a:avLst/>
          </a:prstGeom>
        </p:spPr>
        <p:txBody>
          <a:bodyPr wrap="square">
            <a:spAutoFit/>
          </a:bodyPr>
          <a:lstStyle/>
          <a:p>
            <a:pPr lvl="0" algn="just"/>
            <a:r>
              <a:rPr lang="it-IT" sz="2000" b="1" dirty="0" smtClean="0"/>
              <a:t>6) L’ </a:t>
            </a:r>
            <a:r>
              <a:rPr lang="it-IT" sz="2000" b="1" dirty="0"/>
              <a:t>incremento di occupazione qualificata </a:t>
            </a:r>
            <a:r>
              <a:rPr lang="it-IT" sz="2000" dirty="0"/>
              <a:t>in molti settori della trasformazione urbana e del governo del territorio è un effetto certo di nuove politiche urbanistiche, poiché è noto che recupero – riqualificazione - manutenzioni diffuse e forte innovazione energetico-ambientale in edilizia ( vecchia e nuova ) comportano non solo crescita dei posti di lavoro, ma anche nuova qualità professionale ed innovative filiere d’impresa;</a:t>
            </a:r>
          </a:p>
        </p:txBody>
      </p:sp>
    </p:spTree>
    <p:extLst>
      <p:ext uri="{BB962C8B-B14F-4D97-AF65-F5344CB8AC3E}">
        <p14:creationId xmlns:p14="http://schemas.microsoft.com/office/powerpoint/2010/main" val="999057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22</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83568" y="2344812"/>
            <a:ext cx="7772400" cy="2862322"/>
          </a:xfrm>
          <a:prstGeom prst="rect">
            <a:avLst/>
          </a:prstGeom>
        </p:spPr>
        <p:txBody>
          <a:bodyPr wrap="square">
            <a:spAutoFit/>
          </a:bodyPr>
          <a:lstStyle/>
          <a:p>
            <a:pPr lvl="0" algn="just"/>
            <a:r>
              <a:rPr lang="it-IT" sz="2000" b="1" dirty="0" smtClean="0"/>
              <a:t>7) La progressiva </a:t>
            </a:r>
            <a:r>
              <a:rPr lang="it-IT" sz="2000" b="1" dirty="0"/>
              <a:t>modifica del rapporto tra bilancio comunale e crescita edilizia</a:t>
            </a:r>
            <a:r>
              <a:rPr lang="it-IT" sz="2000" dirty="0"/>
              <a:t> è questione delicata e complessa, poiché da molti anni la finanza locale ha trovato le sue basi nella tassazione immobiliare. Questo circolo vizioso va profondamente modificato, recuperando risorse nelle vaste sacche di elusione-evasione presenti negli usi privati della città e modulando gli oneri nelle diverse sezioni del mercato immobiliare. Anche da lato delle uscite i costi pubblici della città possono trarre beneficio da politiche di nuova “densità” urbana piuttosto che da ulteriore espansione con forte consumo di suolo e quindi estensione dei servizi;</a:t>
            </a:r>
          </a:p>
        </p:txBody>
      </p:sp>
    </p:spTree>
    <p:extLst>
      <p:ext uri="{BB962C8B-B14F-4D97-AF65-F5344CB8AC3E}">
        <p14:creationId xmlns:p14="http://schemas.microsoft.com/office/powerpoint/2010/main" val="999057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23</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83568" y="2571869"/>
            <a:ext cx="7772400" cy="2585323"/>
          </a:xfrm>
          <a:prstGeom prst="rect">
            <a:avLst/>
          </a:prstGeom>
        </p:spPr>
        <p:txBody>
          <a:bodyPr wrap="square">
            <a:spAutoFit/>
          </a:bodyPr>
          <a:lstStyle/>
          <a:p>
            <a:pPr lvl="0" algn="just"/>
            <a:r>
              <a:rPr lang="it-IT" b="1" dirty="0" smtClean="0"/>
              <a:t>8) Una </a:t>
            </a:r>
            <a:r>
              <a:rPr lang="it-IT" b="1" dirty="0"/>
              <a:t>pubblica amministrazione forte, colta, pro-positiva</a:t>
            </a:r>
            <a:r>
              <a:rPr lang="it-IT" dirty="0"/>
              <a:t> è l’altro fattore cardine di una “nuova” urbanistica, capace di essere protagonista principale dei processi di governo del territorio, collaborativa e leale con gli amministratori nella  trasparente divisione dei ruoli, combattiva e moderna nel ridurre al minimo i carichi burocratici per i cittadini e le imprese. Riprendere le migliori esperienze degli “uffici di piano”, fortemente interdisciplinari, dovrebbe essere uno degli obiettivi e degli strumenti qualificanti di amministrazioni locali, rivolte al governo della città e del territorio con il respiro lungo del futuro e visione lungimirante del bene comune.</a:t>
            </a:r>
          </a:p>
        </p:txBody>
      </p:sp>
    </p:spTree>
    <p:extLst>
      <p:ext uri="{BB962C8B-B14F-4D97-AF65-F5344CB8AC3E}">
        <p14:creationId xmlns:p14="http://schemas.microsoft.com/office/powerpoint/2010/main" val="9990579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24</a:t>
            </a:fld>
            <a:endParaRPr lang="it-IT"/>
          </a:p>
        </p:txBody>
      </p:sp>
      <p:sp>
        <p:nvSpPr>
          <p:cNvPr id="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7" name="CasellaDiTesto 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a:t> Ancona Nord - Chiaravalle                                        progetto SPRE.KO </a:t>
            </a:r>
            <a:endParaRPr lang="it-IT" b="1" dirty="0"/>
          </a:p>
        </p:txBody>
      </p:sp>
      <p:sp>
        <p:nvSpPr>
          <p:cNvPr id="8" name="CasellaDiTesto 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83569" y="2967335"/>
            <a:ext cx="7772400" cy="1200329"/>
          </a:xfrm>
          <a:prstGeom prst="rect">
            <a:avLst/>
          </a:prstGeom>
        </p:spPr>
        <p:txBody>
          <a:bodyPr wrap="square">
            <a:spAutoFit/>
          </a:bodyPr>
          <a:lstStyle/>
          <a:p>
            <a:pPr algn="just"/>
            <a:r>
              <a:rPr lang="it-IT" sz="2400" i="1" dirty="0"/>
              <a:t>Grazie per l’attenzione augurando a  CITTADINANZA  ATTIVA  di  CHIARAVALLE  di procedere con forza nel proprio impegno civile</a:t>
            </a:r>
            <a:endParaRPr lang="it-IT" sz="2400" dirty="0"/>
          </a:p>
        </p:txBody>
      </p:sp>
    </p:spTree>
    <p:extLst>
      <p:ext uri="{BB962C8B-B14F-4D97-AF65-F5344CB8AC3E}">
        <p14:creationId xmlns:p14="http://schemas.microsoft.com/office/powerpoint/2010/main" val="719436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3</a:t>
            </a:fld>
            <a:endParaRPr lang="it-IT"/>
          </a:p>
        </p:txBody>
      </p:sp>
      <p:sp>
        <p:nvSpPr>
          <p:cNvPr id="5"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6" name="CasellaDiTesto 5"/>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7" name="CasellaDiTesto 6"/>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8" name="Rettangolo 7"/>
          <p:cNvSpPr/>
          <p:nvPr/>
        </p:nvSpPr>
        <p:spPr>
          <a:xfrm>
            <a:off x="539552" y="2636912"/>
            <a:ext cx="7916416" cy="2462213"/>
          </a:xfrm>
          <a:prstGeom prst="rect">
            <a:avLst/>
          </a:prstGeom>
        </p:spPr>
        <p:txBody>
          <a:bodyPr wrap="square">
            <a:spAutoFit/>
          </a:bodyPr>
          <a:lstStyle/>
          <a:p>
            <a:pPr algn="just"/>
            <a:r>
              <a:rPr lang="it-IT" sz="2200" b="1" dirty="0" smtClean="0"/>
              <a:t>Le modifiche</a:t>
            </a:r>
            <a:r>
              <a:rPr lang="it-IT" sz="2200" dirty="0" smtClean="0"/>
              <a:t>, a volte profonde, nelle strutture </a:t>
            </a:r>
            <a:r>
              <a:rPr lang="it-IT" sz="2200" b="1" dirty="0" smtClean="0"/>
              <a:t>demografiche e sociali</a:t>
            </a:r>
            <a:r>
              <a:rPr lang="it-IT" sz="2200" dirty="0" smtClean="0"/>
              <a:t>, investono la geografia interna del mercato e degli spazi urbani; è necessario evitare tensioni, ghettizzazione, esclusioni e degrado e servono quindi politiche urbane attente ai fattori di integrazione, inclusione e democrazia delle nuove comunità dalla politica della casa e dei servizi sociali agli spazi  pubblici della comunicazione e della vita associata.</a:t>
            </a:r>
            <a:endParaRPr lang="it-IT" sz="2200" dirty="0"/>
          </a:p>
        </p:txBody>
      </p:sp>
    </p:spTree>
    <p:extLst>
      <p:ext uri="{BB962C8B-B14F-4D97-AF65-F5344CB8AC3E}">
        <p14:creationId xmlns:p14="http://schemas.microsoft.com/office/powerpoint/2010/main" val="484709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4</a:t>
            </a:fld>
            <a:endParaRPr lang="it-IT"/>
          </a:p>
        </p:txBody>
      </p:sp>
      <p:sp>
        <p:nvSpPr>
          <p:cNvPr id="5"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6" name="CasellaDiTesto 5"/>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7" name="CasellaDiTesto 6"/>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83568" y="2500441"/>
            <a:ext cx="7772400" cy="2800767"/>
          </a:xfrm>
          <a:prstGeom prst="rect">
            <a:avLst/>
          </a:prstGeom>
        </p:spPr>
        <p:txBody>
          <a:bodyPr wrap="square">
            <a:spAutoFit/>
          </a:bodyPr>
          <a:lstStyle/>
          <a:p>
            <a:pPr algn="just"/>
            <a:r>
              <a:rPr lang="it-IT" sz="2200" dirty="0"/>
              <a:t>Un grande cambiamento nelle strutture insediative attuali riguarda la loro condizione ambientale</a:t>
            </a:r>
          </a:p>
          <a:p>
            <a:pPr algn="just"/>
            <a:r>
              <a:rPr lang="it-IT" sz="2200" dirty="0"/>
              <a:t>che obbliga a definire un nuovo modello, che </a:t>
            </a:r>
            <a:r>
              <a:rPr lang="it-IT" sz="2200" b="1" dirty="0"/>
              <a:t>riduca radicalmente il consumo e lo spreco di suolo,</a:t>
            </a:r>
            <a:endParaRPr lang="it-IT" sz="2200" dirty="0"/>
          </a:p>
          <a:p>
            <a:pPr algn="just"/>
            <a:r>
              <a:rPr lang="it-IT" sz="2200" dirty="0"/>
              <a:t>la sua progressiva impermeabilizzazione e la riduzione della copertura vegetale, </a:t>
            </a:r>
          </a:p>
          <a:p>
            <a:pPr algn="just"/>
            <a:r>
              <a:rPr lang="it-IT" sz="2200" dirty="0"/>
              <a:t>dovendo al contrario aumentarne la capacità di rigenerazione naturale.</a:t>
            </a:r>
          </a:p>
        </p:txBody>
      </p:sp>
    </p:spTree>
    <p:extLst>
      <p:ext uri="{BB962C8B-B14F-4D97-AF65-F5344CB8AC3E}">
        <p14:creationId xmlns:p14="http://schemas.microsoft.com/office/powerpoint/2010/main" val="27446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5</a:t>
            </a:fld>
            <a:endParaRPr lang="it-IT"/>
          </a:p>
        </p:txBody>
      </p:sp>
      <p:sp>
        <p:nvSpPr>
          <p:cNvPr id="5"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6" name="CasellaDiTesto 5"/>
          <p:cNvSpPr txBox="1"/>
          <p:nvPr/>
        </p:nvSpPr>
        <p:spPr>
          <a:xfrm>
            <a:off x="539552" y="332656"/>
            <a:ext cx="8136904" cy="369332"/>
          </a:xfrm>
          <a:prstGeom prst="rect">
            <a:avLst/>
          </a:prstGeom>
          <a:noFill/>
        </p:spPr>
        <p:txBody>
          <a:bodyPr wrap="square" rtlCol="0">
            <a:spAutoFit/>
          </a:bodyPr>
          <a:lstStyle/>
          <a:p>
            <a:r>
              <a:rPr lang="it-IT" b="1" dirty="0" err="1" smtClean="0"/>
              <a:t>Cittadinanzattiva</a:t>
            </a:r>
            <a:r>
              <a:rPr lang="it-IT" b="1" dirty="0"/>
              <a:t> </a:t>
            </a:r>
            <a:r>
              <a:rPr lang="it-IT" b="1" dirty="0" smtClean="0"/>
              <a:t>Ancona Nord - </a:t>
            </a:r>
            <a:r>
              <a:rPr lang="it-IT" b="1" dirty="0" smtClean="0"/>
              <a:t>Chiaravalle                                        </a:t>
            </a:r>
            <a:r>
              <a:rPr lang="it-IT" b="1" dirty="0" smtClean="0"/>
              <a:t>progetto SPRE.KO </a:t>
            </a:r>
            <a:endParaRPr lang="it-IT" b="1" dirty="0"/>
          </a:p>
        </p:txBody>
      </p:sp>
      <p:sp>
        <p:nvSpPr>
          <p:cNvPr id="7" name="CasellaDiTesto 6"/>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11809" y="2918554"/>
            <a:ext cx="8136904" cy="1446550"/>
          </a:xfrm>
          <a:prstGeom prst="rect">
            <a:avLst/>
          </a:prstGeom>
        </p:spPr>
        <p:txBody>
          <a:bodyPr wrap="square">
            <a:spAutoFit/>
          </a:bodyPr>
          <a:lstStyle/>
          <a:p>
            <a:pPr algn="just"/>
            <a:r>
              <a:rPr lang="it-IT" sz="2200" dirty="0"/>
              <a:t>Gli spazi urbani, per quello che oggi sono diventati, dovranno quindi essere trattati affinché vi possano convivere </a:t>
            </a:r>
            <a:r>
              <a:rPr lang="it-IT" sz="2200" b="1" dirty="0"/>
              <a:t>nell’area vasta intercomunale</a:t>
            </a:r>
            <a:r>
              <a:rPr lang="it-IT" sz="2200" dirty="0"/>
              <a:t> le principali funzioni urbane e produttive, quelle rurali ed ambientali e quelle naturalistiche</a:t>
            </a:r>
          </a:p>
        </p:txBody>
      </p:sp>
    </p:spTree>
    <p:extLst>
      <p:ext uri="{BB962C8B-B14F-4D97-AF65-F5344CB8AC3E}">
        <p14:creationId xmlns:p14="http://schemas.microsoft.com/office/powerpoint/2010/main" val="27446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71D4653A-25D5-49C8-9ED7-B9B37F32B637}" type="slidenum">
              <a:rPr lang="it-IT" smtClean="0"/>
              <a:t>6</a:t>
            </a:fld>
            <a:endParaRPr lang="it-IT"/>
          </a:p>
        </p:txBody>
      </p:sp>
      <p:sp>
        <p:nvSpPr>
          <p:cNvPr id="5"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6" name="CasellaDiTesto 5"/>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7" name="CasellaDiTesto 6"/>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2" name="Rettangolo 1"/>
          <p:cNvSpPr/>
          <p:nvPr/>
        </p:nvSpPr>
        <p:spPr>
          <a:xfrm>
            <a:off x="683568" y="2492896"/>
            <a:ext cx="7772400" cy="3139321"/>
          </a:xfrm>
          <a:prstGeom prst="rect">
            <a:avLst/>
          </a:prstGeom>
        </p:spPr>
        <p:txBody>
          <a:bodyPr wrap="square">
            <a:spAutoFit/>
          </a:bodyPr>
          <a:lstStyle/>
          <a:p>
            <a:pPr algn="just"/>
            <a:r>
              <a:rPr lang="it-IT" sz="2200" dirty="0"/>
              <a:t>Verso una dimensione complessiva di sostenibilità ambientale e di nuova organica condizione ecologica, compresi gli aspetti energetici da innovare profondamente, anche in rapporto alle azioni di adattamento ai cambiamenti climatici; all’interno di una strategia definibile quindi di </a:t>
            </a:r>
            <a:r>
              <a:rPr lang="it-IT" sz="2200" b="1" dirty="0"/>
              <a:t>rigenerazione urbana resiliente</a:t>
            </a:r>
            <a:r>
              <a:rPr lang="it-IT" sz="2200" b="1" dirty="0" smtClean="0"/>
              <a:t>.</a:t>
            </a:r>
          </a:p>
          <a:p>
            <a:pPr algn="just"/>
            <a:endParaRPr lang="it-IT" sz="2200" dirty="0"/>
          </a:p>
          <a:p>
            <a:pPr algn="just"/>
            <a:r>
              <a:rPr lang="it-IT" sz="2200" b="1" dirty="0"/>
              <a:t> ( Resilienza come capacità di un sistema a ritrovare un equilibrio dopo uno shock causato da fattori imprevisti o per i quali non era adeguatamente attrezzato )</a:t>
            </a:r>
            <a:endParaRPr lang="it-IT" sz="2200" dirty="0"/>
          </a:p>
        </p:txBody>
      </p:sp>
    </p:spTree>
    <p:extLst>
      <p:ext uri="{BB962C8B-B14F-4D97-AF65-F5344CB8AC3E}">
        <p14:creationId xmlns:p14="http://schemas.microsoft.com/office/powerpoint/2010/main" val="27446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6"/>
          <p:cNvSpPr txBox="1">
            <a:spLocks noChangeArrowheads="1"/>
          </p:cNvSpPr>
          <p:nvPr/>
        </p:nvSpPr>
        <p:spPr bwMode="auto">
          <a:xfrm>
            <a:off x="315913" y="3429000"/>
            <a:ext cx="4537075"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it-IT" sz="2000" b="1" dirty="0">
                <a:cs typeface="+mn-cs"/>
              </a:rPr>
              <a:t>Una nuova centralità:</a:t>
            </a:r>
            <a:endParaRPr lang="it-IT" b="1" dirty="0">
              <a:cs typeface="+mn-cs"/>
            </a:endParaRPr>
          </a:p>
          <a:p>
            <a:pPr>
              <a:defRPr/>
            </a:pPr>
            <a:endParaRPr lang="it-IT" dirty="0">
              <a:solidFill>
                <a:srgbClr val="3C7525"/>
              </a:solidFill>
              <a:effectLst>
                <a:outerShdw blurRad="38100" dist="38100" dir="2700000" algn="tl">
                  <a:srgbClr val="C0C0C0"/>
                </a:outerShdw>
              </a:effectLst>
              <a:cs typeface="+mn-cs"/>
            </a:endParaRPr>
          </a:p>
        </p:txBody>
      </p:sp>
      <p:sp>
        <p:nvSpPr>
          <p:cNvPr id="6" name="CasellaDiTesto 5"/>
          <p:cNvSpPr txBox="1"/>
          <p:nvPr/>
        </p:nvSpPr>
        <p:spPr>
          <a:xfrm>
            <a:off x="4418013" y="3429000"/>
            <a:ext cx="4330700" cy="1878013"/>
          </a:xfrm>
          <a:prstGeom prst="rect">
            <a:avLst/>
          </a:prstGeom>
          <a:noFill/>
        </p:spPr>
        <p:txBody>
          <a:bodyPr>
            <a:spAutoFit/>
          </a:bodyPr>
          <a:lstStyle/>
          <a:p>
            <a:pPr marL="285750" indent="-285750">
              <a:spcBef>
                <a:spcPct val="20000"/>
              </a:spcBef>
              <a:buClr>
                <a:schemeClr val="bg2"/>
              </a:buClr>
              <a:buSzPct val="75000"/>
              <a:buFont typeface="Arial" pitchFamily="34" charset="0"/>
              <a:buChar char="•"/>
              <a:defRPr/>
            </a:pPr>
            <a:r>
              <a:rPr lang="it-IT" sz="2000" b="1" i="1" dirty="0">
                <a:cs typeface="+mn-cs"/>
              </a:rPr>
              <a:t>Culturale</a:t>
            </a:r>
          </a:p>
          <a:p>
            <a:pPr marL="285750" indent="-285750">
              <a:spcBef>
                <a:spcPct val="20000"/>
              </a:spcBef>
              <a:buClr>
                <a:schemeClr val="bg2"/>
              </a:buClr>
              <a:buSzPct val="75000"/>
              <a:buFont typeface="Arial" pitchFamily="34" charset="0"/>
              <a:buChar char="•"/>
              <a:defRPr/>
            </a:pPr>
            <a:r>
              <a:rPr lang="it-IT" sz="2000" b="1" i="1" dirty="0">
                <a:cs typeface="+mn-cs"/>
              </a:rPr>
              <a:t>Politica e Amministrativa</a:t>
            </a:r>
          </a:p>
          <a:p>
            <a:pPr marL="285750" indent="-285750">
              <a:spcBef>
                <a:spcPct val="20000"/>
              </a:spcBef>
              <a:buClr>
                <a:schemeClr val="bg2"/>
              </a:buClr>
              <a:buSzPct val="75000"/>
              <a:buFont typeface="Arial" pitchFamily="34" charset="0"/>
              <a:buChar char="•"/>
              <a:defRPr/>
            </a:pPr>
            <a:r>
              <a:rPr lang="it-IT" sz="2000" b="1" i="1" dirty="0">
                <a:cs typeface="+mn-cs"/>
              </a:rPr>
              <a:t>Economica e Sociale</a:t>
            </a:r>
          </a:p>
          <a:p>
            <a:pPr marL="285750" indent="-285750">
              <a:spcBef>
                <a:spcPct val="20000"/>
              </a:spcBef>
              <a:buClr>
                <a:schemeClr val="bg2"/>
              </a:buClr>
              <a:buSzPct val="75000"/>
              <a:buFont typeface="Arial" pitchFamily="34" charset="0"/>
              <a:buChar char="•"/>
              <a:defRPr/>
            </a:pPr>
            <a:r>
              <a:rPr lang="it-IT" sz="2000" b="1" i="1" dirty="0">
                <a:cs typeface="+mn-cs"/>
              </a:rPr>
              <a:t>Tecnologica e Ambientale</a:t>
            </a:r>
          </a:p>
          <a:p>
            <a:pPr marL="285750" indent="-285750">
              <a:spcBef>
                <a:spcPct val="20000"/>
              </a:spcBef>
              <a:buClr>
                <a:schemeClr val="bg2"/>
              </a:buClr>
              <a:buSzPct val="75000"/>
              <a:buFont typeface="Arial" pitchFamily="34" charset="0"/>
              <a:buChar char="•"/>
              <a:defRPr/>
            </a:pPr>
            <a:endParaRPr lang="it-IT" sz="2000" dirty="0">
              <a:solidFill>
                <a:srgbClr val="3C7525"/>
              </a:solidFill>
              <a:effectLst>
                <a:outerShdw blurRad="38100" dist="38100" dir="2700000" algn="tl">
                  <a:srgbClr val="C0C0C0"/>
                </a:outerShdw>
              </a:effectLst>
              <a:cs typeface="+mn-cs"/>
            </a:endParaRPr>
          </a:p>
        </p:txBody>
      </p:sp>
      <p:sp>
        <p:nvSpPr>
          <p:cNvPr id="16" name="Titolo 1"/>
          <p:cNvSpPr txBox="1">
            <a:spLocks/>
          </p:cNvSpPr>
          <p:nvPr/>
        </p:nvSpPr>
        <p:spPr>
          <a:xfrm>
            <a:off x="683568" y="90872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17" name="CasellaDiTesto 1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18" name="CasellaDiTesto 1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19" name="Segnaposto numero diapositiva 18"/>
          <p:cNvSpPr>
            <a:spLocks noGrp="1"/>
          </p:cNvSpPr>
          <p:nvPr>
            <p:ph type="sldNum" sz="quarter" idx="12"/>
          </p:nvPr>
        </p:nvSpPr>
        <p:spPr/>
        <p:txBody>
          <a:bodyPr/>
          <a:lstStyle/>
          <a:p>
            <a:fld id="{71D4653A-25D5-49C8-9ED7-B9B37F32B637}" type="slidenum">
              <a:rPr lang="it-IT" smtClean="0"/>
              <a:t>7</a:t>
            </a:fld>
            <a:endParaRPr lang="it-IT"/>
          </a:p>
        </p:txBody>
      </p:sp>
      <p:sp>
        <p:nvSpPr>
          <p:cNvPr id="20" name="Titolo 1"/>
          <p:cNvSpPr txBox="1">
            <a:spLocks/>
          </p:cNvSpPr>
          <p:nvPr/>
        </p:nvSpPr>
        <p:spPr>
          <a:xfrm>
            <a:off x="677764" y="908719"/>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Tree>
    <p:extLst>
      <p:ext uri="{BB962C8B-B14F-4D97-AF65-F5344CB8AC3E}">
        <p14:creationId xmlns:p14="http://schemas.microsoft.com/office/powerpoint/2010/main" val="863522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olo 1"/>
          <p:cNvSpPr txBox="1">
            <a:spLocks/>
          </p:cNvSpPr>
          <p:nvPr/>
        </p:nvSpPr>
        <p:spPr>
          <a:xfrm>
            <a:off x="672282" y="446807"/>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2200" b="1" i="1" dirty="0" smtClean="0"/>
              <a:t>Governo del territorio e consumo di suolo: la rigenerazione urbana resiliente</a:t>
            </a:r>
            <a:endParaRPr lang="it-IT" sz="2200" b="1" i="1" dirty="0"/>
          </a:p>
        </p:txBody>
      </p:sp>
      <p:sp>
        <p:nvSpPr>
          <p:cNvPr id="17" name="CasellaDiTesto 1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18" name="CasellaDiTesto 1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19" name="Segnaposto numero diapositiva 18"/>
          <p:cNvSpPr>
            <a:spLocks noGrp="1"/>
          </p:cNvSpPr>
          <p:nvPr>
            <p:ph type="sldNum" sz="quarter" idx="12"/>
          </p:nvPr>
        </p:nvSpPr>
        <p:spPr/>
        <p:txBody>
          <a:bodyPr/>
          <a:lstStyle/>
          <a:p>
            <a:fld id="{71D4653A-25D5-49C8-9ED7-B9B37F32B637}" type="slidenum">
              <a:rPr lang="it-IT" smtClean="0"/>
              <a:t>8</a:t>
            </a:fld>
            <a:endParaRPr lang="it-IT"/>
          </a:p>
        </p:txBody>
      </p:sp>
      <p:sp>
        <p:nvSpPr>
          <p:cNvPr id="8" name="Rectangle 17"/>
          <p:cNvSpPr txBox="1">
            <a:spLocks noChangeArrowheads="1"/>
          </p:cNvSpPr>
          <p:nvPr/>
        </p:nvSpPr>
        <p:spPr>
          <a:xfrm>
            <a:off x="565461" y="1628800"/>
            <a:ext cx="8229600" cy="71913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it-IT" sz="2000" b="1" dirty="0" smtClean="0"/>
              <a:t>Ambiente e consumo di suolo nelle Marche 1954-2010</a:t>
            </a:r>
            <a:endParaRPr lang="it-IT" sz="2000" b="1" dirty="0"/>
          </a:p>
        </p:txBody>
      </p:sp>
      <p:sp>
        <p:nvSpPr>
          <p:cNvPr id="9" name="Segnaposto contenuto 2"/>
          <p:cNvSpPr txBox="1">
            <a:spLocks/>
          </p:cNvSpPr>
          <p:nvPr/>
        </p:nvSpPr>
        <p:spPr>
          <a:xfrm>
            <a:off x="683568" y="3068960"/>
            <a:ext cx="7345362" cy="18716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it-IT" altLang="it-IT" sz="2000" dirty="0" smtClean="0"/>
              <a:t>1954	Ettari urbanizzati 	13.086</a:t>
            </a:r>
          </a:p>
          <a:p>
            <a:r>
              <a:rPr lang="it-IT" altLang="it-IT" sz="2000" dirty="0" smtClean="0"/>
              <a:t>2010	  </a:t>
            </a:r>
            <a:r>
              <a:rPr lang="it-IT" altLang="it-IT" sz="2000" dirty="0" smtClean="0">
                <a:latin typeface="Calibri" pitchFamily="34" charset="0"/>
                <a:ea typeface="Calibri" pitchFamily="34" charset="0"/>
                <a:cs typeface="Times New Roman" pitchFamily="18" charset="0"/>
              </a:rPr>
              <a:t>  “                  “</a:t>
            </a:r>
            <a:r>
              <a:rPr lang="it-IT" altLang="it-IT" sz="2000" dirty="0" smtClean="0"/>
              <a:t>      	48.992</a:t>
            </a:r>
            <a:endParaRPr lang="it-IT" altLang="it-IT" dirty="0" smtClean="0"/>
          </a:p>
          <a:p>
            <a:r>
              <a:rPr lang="it-IT" altLang="it-IT" sz="2000" dirty="0" smtClean="0"/>
              <a:t>1954	Abitanti		       1.326.840</a:t>
            </a:r>
          </a:p>
          <a:p>
            <a:r>
              <a:rPr lang="it-IT" altLang="it-IT" sz="2000" dirty="0" smtClean="0"/>
              <a:t>2010	</a:t>
            </a:r>
            <a:r>
              <a:rPr lang="it-IT" altLang="it-IT" sz="2000" dirty="0" smtClean="0">
                <a:latin typeface="Calibri" pitchFamily="34" charset="0"/>
                <a:ea typeface="Calibri" pitchFamily="34" charset="0"/>
                <a:cs typeface="Calibri" pitchFamily="34" charset="0"/>
              </a:rPr>
              <a:t>      “ </a:t>
            </a:r>
            <a:r>
              <a:rPr lang="it-IT" altLang="it-IT" sz="2000" dirty="0" smtClean="0"/>
              <a:t>		       1.534.715</a:t>
            </a:r>
            <a:endParaRPr lang="it-IT" altLang="it-IT" sz="2000" dirty="0"/>
          </a:p>
        </p:txBody>
      </p:sp>
      <p:sp>
        <p:nvSpPr>
          <p:cNvPr id="10" name="CasellaDiTesto 9"/>
          <p:cNvSpPr txBox="1"/>
          <p:nvPr/>
        </p:nvSpPr>
        <p:spPr>
          <a:xfrm>
            <a:off x="1331640" y="2308810"/>
            <a:ext cx="6781825" cy="400110"/>
          </a:xfrm>
          <a:prstGeom prst="rect">
            <a:avLst/>
          </a:prstGeom>
          <a:noFill/>
        </p:spPr>
        <p:txBody>
          <a:bodyPr wrap="square">
            <a:spAutoFit/>
          </a:bodyPr>
          <a:lstStyle/>
          <a:p>
            <a:pPr algn="ctr">
              <a:spcBef>
                <a:spcPct val="20000"/>
              </a:spcBef>
              <a:buClr>
                <a:schemeClr val="bg2"/>
              </a:buClr>
              <a:buSzPct val="75000"/>
              <a:buFont typeface="Wingdings" pitchFamily="2" charset="2"/>
              <a:buNone/>
              <a:defRPr/>
            </a:pPr>
            <a:r>
              <a:rPr lang="it-IT" sz="2000" dirty="0">
                <a:effectLst>
                  <a:outerShdw blurRad="38100" dist="38100" dir="2700000" algn="tl">
                    <a:srgbClr val="C0C0C0"/>
                  </a:outerShdw>
                </a:effectLst>
                <a:cs typeface="+mn-cs"/>
              </a:rPr>
              <a:t>Le nuove basi analitiche sulla struttura insediativa delle Marche</a:t>
            </a:r>
          </a:p>
        </p:txBody>
      </p:sp>
      <p:sp>
        <p:nvSpPr>
          <p:cNvPr id="11" name="CasellaDiTesto 12"/>
          <p:cNvSpPr txBox="1">
            <a:spLocks noChangeArrowheads="1"/>
          </p:cNvSpPr>
          <p:nvPr/>
        </p:nvSpPr>
        <p:spPr bwMode="auto">
          <a:xfrm>
            <a:off x="468313" y="5013176"/>
            <a:ext cx="8567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spcBef>
                <a:spcPct val="20000"/>
              </a:spcBef>
              <a:buClr>
                <a:schemeClr val="bg2"/>
              </a:buClr>
              <a:buSzPct val="75000"/>
              <a:buFont typeface="Wingdings" pitchFamily="2" charset="2"/>
              <a:buNone/>
            </a:pPr>
            <a:r>
              <a:rPr lang="it-IT" altLang="it-IT" dirty="0"/>
              <a:t>L’indice generale di urbanizzazione passa da 1,40 (1954) a 5,23 (2010)</a:t>
            </a:r>
          </a:p>
        </p:txBody>
      </p:sp>
    </p:spTree>
    <p:extLst>
      <p:ext uri="{BB962C8B-B14F-4D97-AF65-F5344CB8AC3E}">
        <p14:creationId xmlns:p14="http://schemas.microsoft.com/office/powerpoint/2010/main" val="1592026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olo 1"/>
          <p:cNvSpPr txBox="1">
            <a:spLocks/>
          </p:cNvSpPr>
          <p:nvPr/>
        </p:nvSpPr>
        <p:spPr>
          <a:xfrm>
            <a:off x="683568" y="374799"/>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t-IT" sz="1800" b="1" i="1" dirty="0" smtClean="0"/>
              <a:t>Governo del territorio e consumo di suolo: la rigenerazione urbana resiliente</a:t>
            </a:r>
            <a:endParaRPr lang="it-IT" sz="1800" b="1" i="1" dirty="0"/>
          </a:p>
        </p:txBody>
      </p:sp>
      <p:sp>
        <p:nvSpPr>
          <p:cNvPr id="17" name="CasellaDiTesto 16"/>
          <p:cNvSpPr txBox="1"/>
          <p:nvPr/>
        </p:nvSpPr>
        <p:spPr>
          <a:xfrm>
            <a:off x="539552" y="332656"/>
            <a:ext cx="8136904" cy="369332"/>
          </a:xfrm>
          <a:prstGeom prst="rect">
            <a:avLst/>
          </a:prstGeom>
          <a:noFill/>
        </p:spPr>
        <p:txBody>
          <a:bodyPr wrap="square" rtlCol="0">
            <a:spAutoFit/>
          </a:bodyPr>
          <a:lstStyle/>
          <a:p>
            <a:r>
              <a:rPr lang="it-IT" b="1" dirty="0" err="1"/>
              <a:t>Cittadinanzattiva</a:t>
            </a:r>
            <a:r>
              <a:rPr lang="it-IT" b="1" dirty="0"/>
              <a:t> Ancona Nord - Chiaravalle                                        progetto SPRE.KO </a:t>
            </a:r>
            <a:endParaRPr lang="it-IT" b="1" dirty="0"/>
          </a:p>
        </p:txBody>
      </p:sp>
      <p:sp>
        <p:nvSpPr>
          <p:cNvPr id="18" name="CasellaDiTesto 17"/>
          <p:cNvSpPr txBox="1"/>
          <p:nvPr/>
        </p:nvSpPr>
        <p:spPr>
          <a:xfrm>
            <a:off x="611809" y="6021288"/>
            <a:ext cx="8136904" cy="369332"/>
          </a:xfrm>
          <a:prstGeom prst="rect">
            <a:avLst/>
          </a:prstGeom>
          <a:noFill/>
        </p:spPr>
        <p:txBody>
          <a:bodyPr wrap="square" rtlCol="0">
            <a:spAutoFit/>
          </a:bodyPr>
          <a:lstStyle/>
          <a:p>
            <a:r>
              <a:rPr lang="it-IT" b="1" dirty="0" smtClean="0"/>
              <a:t>Chiaravalle 18 aprile 2015                                                                  Arch. Antonio </a:t>
            </a:r>
            <a:r>
              <a:rPr lang="it-IT" b="1" dirty="0" err="1" smtClean="0"/>
              <a:t>Minetti</a:t>
            </a:r>
            <a:endParaRPr lang="it-IT" b="1" dirty="0"/>
          </a:p>
        </p:txBody>
      </p:sp>
      <p:sp>
        <p:nvSpPr>
          <p:cNvPr id="19" name="Segnaposto numero diapositiva 18"/>
          <p:cNvSpPr>
            <a:spLocks noGrp="1"/>
          </p:cNvSpPr>
          <p:nvPr>
            <p:ph type="sldNum" sz="quarter" idx="12"/>
          </p:nvPr>
        </p:nvSpPr>
        <p:spPr/>
        <p:txBody>
          <a:bodyPr/>
          <a:lstStyle/>
          <a:p>
            <a:fld id="{71D4653A-25D5-49C8-9ED7-B9B37F32B637}" type="slidenum">
              <a:rPr lang="it-IT" smtClean="0"/>
              <a:t>9</a:t>
            </a:fld>
            <a:endParaRPr lang="it-IT"/>
          </a:p>
        </p:txBody>
      </p:sp>
      <p:pic>
        <p:nvPicPr>
          <p:cNvPr id="6" name="Segnaposto contenuto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539751" y="1412776"/>
            <a:ext cx="7916218" cy="4680048"/>
          </a:xfrm>
          <a:prstGeom prst="rect">
            <a:avLst/>
          </a:prstGeom>
          <a:ln w="31750">
            <a:solidFill>
              <a:schemeClr val="accent1">
                <a:alpha val="23137"/>
              </a:schemeClr>
            </a:solidFill>
            <a:miter lim="800000"/>
            <a:headEnd/>
            <a:tailEnd/>
          </a:ln>
        </p:spPr>
      </p:pic>
    </p:spTree>
    <p:extLst>
      <p:ext uri="{BB962C8B-B14F-4D97-AF65-F5344CB8AC3E}">
        <p14:creationId xmlns:p14="http://schemas.microsoft.com/office/powerpoint/2010/main" val="1583586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2203</Words>
  <Application>Microsoft Macintosh PowerPoint</Application>
  <PresentationFormat>Presentazione su schermo (4:3)</PresentationFormat>
  <Paragraphs>163</Paragraphs>
  <Slides>24</Slides>
  <Notes>5</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Riqualificazione urbana e limitazione del consumo di suolo</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Governo del territorio e consumo-Spre.ko di suolo: la rigenerazione urbana resiliente</dc:title>
  <dc:creator>Utente</dc:creator>
  <cp:lastModifiedBy>Annalisa Sorbi</cp:lastModifiedBy>
  <cp:revision>9</cp:revision>
  <cp:lastPrinted>2015-04-13T16:58:39Z</cp:lastPrinted>
  <dcterms:created xsi:type="dcterms:W3CDTF">2015-04-13T16:52:49Z</dcterms:created>
  <dcterms:modified xsi:type="dcterms:W3CDTF">2015-05-02T08:25:44Z</dcterms:modified>
</cp:coreProperties>
</file>