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27" r:id="rId3"/>
    <p:sldId id="392" r:id="rId4"/>
    <p:sldId id="429" r:id="rId5"/>
    <p:sldId id="393" r:id="rId6"/>
    <p:sldId id="388" r:id="rId7"/>
    <p:sldId id="410" r:id="rId8"/>
    <p:sldId id="428" r:id="rId9"/>
    <p:sldId id="412" r:id="rId10"/>
    <p:sldId id="333" r:id="rId11"/>
    <p:sldId id="446" r:id="rId12"/>
    <p:sldId id="430" r:id="rId13"/>
    <p:sldId id="456" r:id="rId14"/>
    <p:sldId id="431" r:id="rId15"/>
    <p:sldId id="432" r:id="rId16"/>
    <p:sldId id="433" r:id="rId17"/>
    <p:sldId id="434" r:id="rId18"/>
    <p:sldId id="435" r:id="rId19"/>
    <p:sldId id="436" r:id="rId20"/>
    <p:sldId id="447" r:id="rId21"/>
    <p:sldId id="437" r:id="rId22"/>
    <p:sldId id="449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8" r:id="rId31"/>
    <p:sldId id="395" r:id="rId32"/>
    <p:sldId id="423" r:id="rId33"/>
    <p:sldId id="425" r:id="rId34"/>
    <p:sldId id="426" r:id="rId35"/>
    <p:sldId id="415" r:id="rId36"/>
    <p:sldId id="450" r:id="rId37"/>
    <p:sldId id="452" r:id="rId38"/>
    <p:sldId id="453" r:id="rId39"/>
    <p:sldId id="454" r:id="rId40"/>
    <p:sldId id="455" r:id="rId41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3" autoAdjust="0"/>
    <p:restoredTop sz="94545" autoAdjust="0"/>
  </p:normalViewPr>
  <p:slideViewPr>
    <p:cSldViewPr>
      <p:cViewPr>
        <p:scale>
          <a:sx n="66" d="100"/>
          <a:sy n="66" d="100"/>
        </p:scale>
        <p:origin x="-36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6B728-5C07-4D0D-8636-5BFAAD6168F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889C49E-D7C6-487F-859C-DE3AFBF634AE}">
      <dgm:prSet phldrT="[Testo]"/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Movimenti di riconoscimento delle pari opportunità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41973C5A-7480-4BD9-9838-AD5D76204E75}" type="parTrans" cxnId="{FF7D609F-51C3-484A-BF73-6F28C78BF6B9}">
      <dgm:prSet/>
      <dgm:spPr/>
      <dgm:t>
        <a:bodyPr/>
        <a:lstStyle/>
        <a:p>
          <a:endParaRPr lang="it-IT"/>
        </a:p>
      </dgm:t>
    </dgm:pt>
    <dgm:pt modelId="{D3B26CD8-99E7-4A03-A9AA-44A3744C86B8}" type="sibTrans" cxnId="{FF7D609F-51C3-484A-BF73-6F28C78BF6B9}">
      <dgm:prSet/>
      <dgm:spPr/>
      <dgm:t>
        <a:bodyPr/>
        <a:lstStyle/>
        <a:p>
          <a:endParaRPr lang="it-IT"/>
        </a:p>
      </dgm:t>
    </dgm:pt>
    <dgm:pt modelId="{59F4BD74-35EB-46B3-9EC2-EA093C45B8FF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019C517B-A3E6-4E4B-B0F2-5ECEC2A1934F}" type="parTrans" cxnId="{65D07F63-5F43-4725-BCC4-22B9834F46AC}">
      <dgm:prSet/>
      <dgm:spPr/>
      <dgm:t>
        <a:bodyPr/>
        <a:lstStyle/>
        <a:p>
          <a:endParaRPr lang="it-IT"/>
        </a:p>
      </dgm:t>
    </dgm:pt>
    <dgm:pt modelId="{EB890497-C690-4F7E-B1FD-7678B011FACB}" type="sibTrans" cxnId="{65D07F63-5F43-4725-BCC4-22B9834F46AC}">
      <dgm:prSet/>
      <dgm:spPr/>
      <dgm:t>
        <a:bodyPr/>
        <a:lstStyle/>
        <a:p>
          <a:endParaRPr lang="it-IT"/>
        </a:p>
      </dgm:t>
    </dgm:pt>
    <dgm:pt modelId="{A212200A-EB33-461B-BCCC-E6AFCC3126AF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1579F02C-07BC-44F8-A6F5-8DB9C542CDD7}" type="parTrans" cxnId="{113B6209-2D32-4AD5-8BC2-4520C5386DF9}">
      <dgm:prSet/>
      <dgm:spPr/>
      <dgm:t>
        <a:bodyPr/>
        <a:lstStyle/>
        <a:p>
          <a:endParaRPr lang="it-IT"/>
        </a:p>
      </dgm:t>
    </dgm:pt>
    <dgm:pt modelId="{CEB38898-E00E-4645-A9A0-9BCC25849D22}" type="sibTrans" cxnId="{113B6209-2D32-4AD5-8BC2-4520C5386DF9}">
      <dgm:prSet/>
      <dgm:spPr/>
      <dgm:t>
        <a:bodyPr/>
        <a:lstStyle/>
        <a:p>
          <a:endParaRPr lang="it-IT"/>
        </a:p>
      </dgm:t>
    </dgm:pt>
    <dgm:pt modelId="{BD1BEBE3-4477-4AF3-AE59-E5432BD80406}">
      <dgm:prSet phldrT="[Testo]"/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Associazioni di tutela dell’ambiente e protezione civile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F454B70B-BA95-4CB4-9678-7AD754B594FC}" type="parTrans" cxnId="{79517CBB-BD35-4FE4-844B-5E5A38351145}">
      <dgm:prSet/>
      <dgm:spPr/>
      <dgm:t>
        <a:bodyPr/>
        <a:lstStyle/>
        <a:p>
          <a:endParaRPr lang="it-IT"/>
        </a:p>
      </dgm:t>
    </dgm:pt>
    <dgm:pt modelId="{1B673EE0-731D-4BF1-A811-463749620068}" type="sibTrans" cxnId="{79517CBB-BD35-4FE4-844B-5E5A38351145}">
      <dgm:prSet/>
      <dgm:spPr/>
      <dgm:t>
        <a:bodyPr/>
        <a:lstStyle/>
        <a:p>
          <a:endParaRPr lang="it-IT"/>
        </a:p>
      </dgm:t>
    </dgm:pt>
    <dgm:pt modelId="{A7605DAF-95A9-4CAD-914B-4DC4EF297DC4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303AC947-C74C-4C6B-86EA-5794F3815F0B}" type="parTrans" cxnId="{21147ACB-E8B3-40DC-A76D-3425D3D6DA93}">
      <dgm:prSet/>
      <dgm:spPr/>
      <dgm:t>
        <a:bodyPr/>
        <a:lstStyle/>
        <a:p>
          <a:endParaRPr lang="it-IT"/>
        </a:p>
      </dgm:t>
    </dgm:pt>
    <dgm:pt modelId="{6B2EE510-700F-45BB-8C54-D897F3082D00}" type="sibTrans" cxnId="{21147ACB-E8B3-40DC-A76D-3425D3D6DA93}">
      <dgm:prSet/>
      <dgm:spPr/>
      <dgm:t>
        <a:bodyPr/>
        <a:lstStyle/>
        <a:p>
          <a:endParaRPr lang="it-IT"/>
        </a:p>
      </dgm:t>
    </dgm:pt>
    <dgm:pt modelId="{8DF5A672-C3DE-48E2-9E34-4E59B0523BC9}">
      <dgm:prSet phldrT="[Testo]"/>
      <dgm:spPr/>
      <dgm:t>
        <a:bodyPr/>
        <a:lstStyle/>
        <a:p>
          <a:r>
            <a:rPr lang="it-IT" dirty="0" smtClean="0">
              <a:latin typeface="Arial" pitchFamily="34" charset="0"/>
              <a:cs typeface="Arial" pitchFamily="34" charset="0"/>
            </a:rPr>
            <a:t>Centri per la tutela e l’assistenza ai migranti</a:t>
          </a:r>
          <a:endParaRPr lang="it-IT" dirty="0">
            <a:latin typeface="Arial" pitchFamily="34" charset="0"/>
            <a:cs typeface="Arial" pitchFamily="34" charset="0"/>
          </a:endParaRPr>
        </a:p>
      </dgm:t>
    </dgm:pt>
    <dgm:pt modelId="{9610BCE2-28E3-467B-BB94-0D5A5A4E2413}" type="parTrans" cxnId="{82D5163F-A6A6-40B9-BD99-7051B1E4E818}">
      <dgm:prSet/>
      <dgm:spPr/>
      <dgm:t>
        <a:bodyPr/>
        <a:lstStyle/>
        <a:p>
          <a:endParaRPr lang="it-IT"/>
        </a:p>
      </dgm:t>
    </dgm:pt>
    <dgm:pt modelId="{A05527C4-8E5E-4498-BF8F-A930FF70ECE5}" type="sibTrans" cxnId="{82D5163F-A6A6-40B9-BD99-7051B1E4E818}">
      <dgm:prSet/>
      <dgm:spPr/>
      <dgm:t>
        <a:bodyPr/>
        <a:lstStyle/>
        <a:p>
          <a:endParaRPr lang="it-IT"/>
        </a:p>
      </dgm:t>
    </dgm:pt>
    <dgm:pt modelId="{415E8EB9-FFAD-4F17-914E-D72FA8E9FD54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ABC356B9-431D-411B-B22C-2E9F1AB016D6}" type="parTrans" cxnId="{8E036DCE-250A-4751-B4C1-0FFCF0287B8A}">
      <dgm:prSet/>
      <dgm:spPr/>
      <dgm:t>
        <a:bodyPr/>
        <a:lstStyle/>
        <a:p>
          <a:endParaRPr lang="it-IT"/>
        </a:p>
      </dgm:t>
    </dgm:pt>
    <dgm:pt modelId="{7202A438-B18C-4242-BDE6-5284FA858F31}" type="sibTrans" cxnId="{8E036DCE-250A-4751-B4C1-0FFCF0287B8A}">
      <dgm:prSet/>
      <dgm:spPr/>
      <dgm:t>
        <a:bodyPr/>
        <a:lstStyle/>
        <a:p>
          <a:endParaRPr lang="it-IT"/>
        </a:p>
      </dgm:t>
    </dgm:pt>
    <dgm:pt modelId="{83F64AD9-AE86-40D4-859F-7F093EA20132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F4443B54-A351-49AD-9356-17502C8B7B73}" type="parTrans" cxnId="{A0CA5FDB-17B7-4276-9EDB-F668B51492AA}">
      <dgm:prSet/>
      <dgm:spPr/>
      <dgm:t>
        <a:bodyPr/>
        <a:lstStyle/>
        <a:p>
          <a:endParaRPr lang="it-IT"/>
        </a:p>
      </dgm:t>
    </dgm:pt>
    <dgm:pt modelId="{55E6C516-EAF9-42C5-9D15-6F7F0F22AAE1}" type="sibTrans" cxnId="{A0CA5FDB-17B7-4276-9EDB-F668B51492AA}">
      <dgm:prSet/>
      <dgm:spPr/>
      <dgm:t>
        <a:bodyPr/>
        <a:lstStyle/>
        <a:p>
          <a:endParaRPr lang="it-IT"/>
        </a:p>
      </dgm:t>
    </dgm:pt>
    <dgm:pt modelId="{BE8122C0-6A5A-4A7D-9532-AC1EFA7B2E8F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E0A817B2-1F63-4EDE-8BF5-E22F1584A130}" type="parTrans" cxnId="{E5E66EB7-2243-4991-B406-7BBE6A6AC05F}">
      <dgm:prSet/>
      <dgm:spPr/>
      <dgm:t>
        <a:bodyPr/>
        <a:lstStyle/>
        <a:p>
          <a:endParaRPr lang="it-IT"/>
        </a:p>
      </dgm:t>
    </dgm:pt>
    <dgm:pt modelId="{C0B68324-6826-421E-89D3-4A1CF0636F4A}" type="sibTrans" cxnId="{E5E66EB7-2243-4991-B406-7BBE6A6AC05F}">
      <dgm:prSet/>
      <dgm:spPr/>
      <dgm:t>
        <a:bodyPr/>
        <a:lstStyle/>
        <a:p>
          <a:endParaRPr lang="it-IT"/>
        </a:p>
      </dgm:t>
    </dgm:pt>
    <dgm:pt modelId="{3E4A02A1-4958-4E63-ADB8-17658243EA0C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008D7047-0A1F-4FD8-990D-B28255BD2932}" type="parTrans" cxnId="{D520EE28-F4F3-4F73-B261-53643FA0525E}">
      <dgm:prSet/>
      <dgm:spPr/>
      <dgm:t>
        <a:bodyPr/>
        <a:lstStyle/>
        <a:p>
          <a:endParaRPr lang="it-IT"/>
        </a:p>
      </dgm:t>
    </dgm:pt>
    <dgm:pt modelId="{3F98EFDE-4689-4F25-A43A-7D3A2546DA2D}" type="sibTrans" cxnId="{D520EE28-F4F3-4F73-B261-53643FA0525E}">
      <dgm:prSet/>
      <dgm:spPr/>
      <dgm:t>
        <a:bodyPr/>
        <a:lstStyle/>
        <a:p>
          <a:endParaRPr lang="it-IT"/>
        </a:p>
      </dgm:t>
    </dgm:pt>
    <dgm:pt modelId="{20B7C544-5F30-440A-85E4-22B695067B6C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9DDCED36-EFB3-4D6C-923B-12E789ADAD1C}" type="parTrans" cxnId="{924C687A-5225-476C-B32B-7CAA9EC1C5E6}">
      <dgm:prSet/>
      <dgm:spPr/>
      <dgm:t>
        <a:bodyPr/>
        <a:lstStyle/>
        <a:p>
          <a:endParaRPr lang="it-IT"/>
        </a:p>
      </dgm:t>
    </dgm:pt>
    <dgm:pt modelId="{ADABB666-8470-4C5F-B496-EECBE5DB7C53}" type="sibTrans" cxnId="{924C687A-5225-476C-B32B-7CAA9EC1C5E6}">
      <dgm:prSet/>
      <dgm:spPr/>
      <dgm:t>
        <a:bodyPr/>
        <a:lstStyle/>
        <a:p>
          <a:endParaRPr lang="it-IT"/>
        </a:p>
      </dgm:t>
    </dgm:pt>
    <dgm:pt modelId="{C303BE7A-1232-477F-903A-643C4A977F47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42A115ED-ECD0-41ED-8A30-0868E1F8FB16}" type="parTrans" cxnId="{811C6EA5-098E-4978-84F0-1C28AA407A25}">
      <dgm:prSet/>
      <dgm:spPr/>
      <dgm:t>
        <a:bodyPr/>
        <a:lstStyle/>
        <a:p>
          <a:endParaRPr lang="it-IT"/>
        </a:p>
      </dgm:t>
    </dgm:pt>
    <dgm:pt modelId="{E4C050BE-D4CD-43C4-9E70-9608EB8230B9}" type="sibTrans" cxnId="{811C6EA5-098E-4978-84F0-1C28AA407A25}">
      <dgm:prSet/>
      <dgm:spPr/>
      <dgm:t>
        <a:bodyPr/>
        <a:lstStyle/>
        <a:p>
          <a:endParaRPr lang="it-IT"/>
        </a:p>
      </dgm:t>
    </dgm:pt>
    <dgm:pt modelId="{9F3AE1D2-6E52-4F99-9178-69E752B3F79A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B5613273-6E33-494E-A6F6-B44436F793B1}" type="parTrans" cxnId="{DC6DC224-DD24-4FFC-9655-D0DA2D530333}">
      <dgm:prSet/>
      <dgm:spPr/>
      <dgm:t>
        <a:bodyPr/>
        <a:lstStyle/>
        <a:p>
          <a:endParaRPr lang="it-IT"/>
        </a:p>
      </dgm:t>
    </dgm:pt>
    <dgm:pt modelId="{44B3471B-9ADF-4A16-AEE9-8E20B05135B5}" type="sibTrans" cxnId="{DC6DC224-DD24-4FFC-9655-D0DA2D530333}">
      <dgm:prSet/>
      <dgm:spPr/>
      <dgm:t>
        <a:bodyPr/>
        <a:lstStyle/>
        <a:p>
          <a:endParaRPr lang="it-IT"/>
        </a:p>
      </dgm:t>
    </dgm:pt>
    <dgm:pt modelId="{707AC80D-E7CA-4052-91DE-3960F088453D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58797086-9B9C-4CE9-AB90-5E5FD319A122}" type="parTrans" cxnId="{074718BC-D9E3-45A1-8EE2-3D5F3CDEF05D}">
      <dgm:prSet/>
      <dgm:spPr/>
      <dgm:t>
        <a:bodyPr/>
        <a:lstStyle/>
        <a:p>
          <a:endParaRPr lang="it-IT"/>
        </a:p>
      </dgm:t>
    </dgm:pt>
    <dgm:pt modelId="{4316451F-FFBB-4C21-92B6-DC02DC3FA958}" type="sibTrans" cxnId="{074718BC-D9E3-45A1-8EE2-3D5F3CDEF05D}">
      <dgm:prSet/>
      <dgm:spPr/>
      <dgm:t>
        <a:bodyPr/>
        <a:lstStyle/>
        <a:p>
          <a:endParaRPr lang="it-IT"/>
        </a:p>
      </dgm:t>
    </dgm:pt>
    <dgm:pt modelId="{57520F14-0A68-4A67-AE17-A4D82FD4B384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CD319D85-A994-4CA9-9DCF-058BB7B7CDD1}" type="parTrans" cxnId="{8569CE06-7D57-4F0D-8D09-578F2E1F0374}">
      <dgm:prSet/>
      <dgm:spPr/>
      <dgm:t>
        <a:bodyPr/>
        <a:lstStyle/>
        <a:p>
          <a:endParaRPr lang="it-IT"/>
        </a:p>
      </dgm:t>
    </dgm:pt>
    <dgm:pt modelId="{B1CF07DF-C35C-4C7C-8279-F82F74DC5F57}" type="sibTrans" cxnId="{8569CE06-7D57-4F0D-8D09-578F2E1F0374}">
      <dgm:prSet/>
      <dgm:spPr/>
      <dgm:t>
        <a:bodyPr/>
        <a:lstStyle/>
        <a:p>
          <a:endParaRPr lang="it-IT"/>
        </a:p>
      </dgm:t>
    </dgm:pt>
    <dgm:pt modelId="{FFA45176-2031-468E-8E1D-7013257E36AC}" type="pres">
      <dgm:prSet presAssocID="{E8C6B728-5C07-4D0D-8636-5BFAAD6168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2536E4E-8FD5-4C8F-9911-B4BD983F249F}" type="pres">
      <dgm:prSet presAssocID="{E889C49E-D7C6-487F-859C-DE3AFBF634AE}" presName="node" presStyleLbl="node1" presStyleIdx="0" presStyleCnt="3" custLinFactX="-47142" custLinFactNeighborX="-100000" custLinFactNeighborY="21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CA1E97-BBDF-4BAE-809B-1AA4B51D3EAA}" type="pres">
      <dgm:prSet presAssocID="{D3B26CD8-99E7-4A03-A9AA-44A3744C86B8}" presName="sibTrans" presStyleCnt="0"/>
      <dgm:spPr/>
    </dgm:pt>
    <dgm:pt modelId="{ACD79EAA-5AF7-4882-B773-7BC0FC0E5ADA}" type="pres">
      <dgm:prSet presAssocID="{BD1BEBE3-4477-4AF3-AE59-E5432BD804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1045C0-4DC4-4354-83FC-572DD027F564}" type="pres">
      <dgm:prSet presAssocID="{1B673EE0-731D-4BF1-A811-463749620068}" presName="sibTrans" presStyleCnt="0"/>
      <dgm:spPr/>
    </dgm:pt>
    <dgm:pt modelId="{8F0BADCE-55F5-4E51-8F23-55CC47BEF54D}" type="pres">
      <dgm:prSet presAssocID="{8DF5A672-C3DE-48E2-9E34-4E59B0523BC9}" presName="node" presStyleLbl="node1" presStyleIdx="2" presStyleCnt="3" custLinFactX="4491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D3D5589-60DF-48EF-B17D-94E31D900C6B}" type="presOf" srcId="{59F4BD74-35EB-46B3-9EC2-EA093C45B8FF}" destId="{62536E4E-8FD5-4C8F-9911-B4BD983F249F}" srcOrd="0" destOrd="1" presId="urn:microsoft.com/office/officeart/2005/8/layout/hList6"/>
    <dgm:cxn modelId="{65D07F63-5F43-4725-BCC4-22B9834F46AC}" srcId="{E889C49E-D7C6-487F-859C-DE3AFBF634AE}" destId="{59F4BD74-35EB-46B3-9EC2-EA093C45B8FF}" srcOrd="0" destOrd="0" parTransId="{019C517B-A3E6-4E4B-B0F2-5ECEC2A1934F}" sibTransId="{EB890497-C690-4F7E-B1FD-7678B011FACB}"/>
    <dgm:cxn modelId="{82D5163F-A6A6-40B9-BD99-7051B1E4E818}" srcId="{E8C6B728-5C07-4D0D-8636-5BFAAD6168F3}" destId="{8DF5A672-C3DE-48E2-9E34-4E59B0523BC9}" srcOrd="2" destOrd="0" parTransId="{9610BCE2-28E3-467B-BB94-0D5A5A4E2413}" sibTransId="{A05527C4-8E5E-4498-BF8F-A930FF70ECE5}"/>
    <dgm:cxn modelId="{BCD3B5A5-5E32-4847-83E6-CA7506BE2DF0}" type="presOf" srcId="{83F64AD9-AE86-40D4-859F-7F093EA20132}" destId="{62536E4E-8FD5-4C8F-9911-B4BD983F249F}" srcOrd="0" destOrd="3" presId="urn:microsoft.com/office/officeart/2005/8/layout/hList6"/>
    <dgm:cxn modelId="{D520EE28-F4F3-4F73-B261-53643FA0525E}" srcId="{BD1BEBE3-4477-4AF3-AE59-E5432BD80406}" destId="{3E4A02A1-4958-4E63-ADB8-17658243EA0C}" srcOrd="2" destOrd="0" parTransId="{008D7047-0A1F-4FD8-990D-B28255BD2932}" sibTransId="{3F98EFDE-4689-4F25-A43A-7D3A2546DA2D}"/>
    <dgm:cxn modelId="{339877BA-B536-4F7D-878C-89879AB424AB}" type="presOf" srcId="{BD1BEBE3-4477-4AF3-AE59-E5432BD80406}" destId="{ACD79EAA-5AF7-4882-B773-7BC0FC0E5ADA}" srcOrd="0" destOrd="0" presId="urn:microsoft.com/office/officeart/2005/8/layout/hList6"/>
    <dgm:cxn modelId="{01604B14-BAB2-4B25-8358-A8BE8F6B4E5A}" type="presOf" srcId="{415E8EB9-FFAD-4F17-914E-D72FA8E9FD54}" destId="{8F0BADCE-55F5-4E51-8F23-55CC47BEF54D}" srcOrd="0" destOrd="1" presId="urn:microsoft.com/office/officeart/2005/8/layout/hList6"/>
    <dgm:cxn modelId="{8E036DCE-250A-4751-B4C1-0FFCF0287B8A}" srcId="{8DF5A672-C3DE-48E2-9E34-4E59B0523BC9}" destId="{415E8EB9-FFAD-4F17-914E-D72FA8E9FD54}" srcOrd="0" destOrd="0" parTransId="{ABC356B9-431D-411B-B22C-2E9F1AB016D6}" sibTransId="{7202A438-B18C-4242-BDE6-5284FA858F31}"/>
    <dgm:cxn modelId="{074718BC-D9E3-45A1-8EE2-3D5F3CDEF05D}" srcId="{8DF5A672-C3DE-48E2-9E34-4E59B0523BC9}" destId="{707AC80D-E7CA-4052-91DE-3960F088453D}" srcOrd="2" destOrd="0" parTransId="{58797086-9B9C-4CE9-AB90-5E5FD319A122}" sibTransId="{4316451F-FFBB-4C21-92B6-DC02DC3FA958}"/>
    <dgm:cxn modelId="{BD3AF510-CBA4-4B41-B664-C4CF9972FBAC}" type="presOf" srcId="{BE8122C0-6A5A-4A7D-9532-AC1EFA7B2E8F}" destId="{ACD79EAA-5AF7-4882-B773-7BC0FC0E5ADA}" srcOrd="0" destOrd="2" presId="urn:microsoft.com/office/officeart/2005/8/layout/hList6"/>
    <dgm:cxn modelId="{21147ACB-E8B3-40DC-A76D-3425D3D6DA93}" srcId="{BD1BEBE3-4477-4AF3-AE59-E5432BD80406}" destId="{A7605DAF-95A9-4CAD-914B-4DC4EF297DC4}" srcOrd="0" destOrd="0" parTransId="{303AC947-C74C-4C6B-86EA-5794F3815F0B}" sibTransId="{6B2EE510-700F-45BB-8C54-D897F3082D00}"/>
    <dgm:cxn modelId="{8569CE06-7D57-4F0D-8D09-578F2E1F0374}" srcId="{8DF5A672-C3DE-48E2-9E34-4E59B0523BC9}" destId="{57520F14-0A68-4A67-AE17-A4D82FD4B384}" srcOrd="3" destOrd="0" parTransId="{CD319D85-A994-4CA9-9DCF-058BB7B7CDD1}" sibTransId="{B1CF07DF-C35C-4C7C-8279-F82F74DC5F57}"/>
    <dgm:cxn modelId="{B9F9C5F2-A27C-4136-9D23-064026C13EBD}" type="presOf" srcId="{20B7C544-5F30-440A-85E4-22B695067B6C}" destId="{ACD79EAA-5AF7-4882-B773-7BC0FC0E5ADA}" srcOrd="0" destOrd="4" presId="urn:microsoft.com/office/officeart/2005/8/layout/hList6"/>
    <dgm:cxn modelId="{811C6EA5-098E-4978-84F0-1C28AA407A25}" srcId="{E889C49E-D7C6-487F-859C-DE3AFBF634AE}" destId="{C303BE7A-1232-477F-903A-643C4A977F47}" srcOrd="3" destOrd="0" parTransId="{42A115ED-ECD0-41ED-8A30-0868E1F8FB16}" sibTransId="{E4C050BE-D4CD-43C4-9E70-9608EB8230B9}"/>
    <dgm:cxn modelId="{79517CBB-BD35-4FE4-844B-5E5A38351145}" srcId="{E8C6B728-5C07-4D0D-8636-5BFAAD6168F3}" destId="{BD1BEBE3-4477-4AF3-AE59-E5432BD80406}" srcOrd="1" destOrd="0" parTransId="{F454B70B-BA95-4CB4-9678-7AD754B594FC}" sibTransId="{1B673EE0-731D-4BF1-A811-463749620068}"/>
    <dgm:cxn modelId="{E5E66EB7-2243-4991-B406-7BBE6A6AC05F}" srcId="{BD1BEBE3-4477-4AF3-AE59-E5432BD80406}" destId="{BE8122C0-6A5A-4A7D-9532-AC1EFA7B2E8F}" srcOrd="1" destOrd="0" parTransId="{E0A817B2-1F63-4EDE-8BF5-E22F1584A130}" sibTransId="{C0B68324-6826-421E-89D3-4A1CF0636F4A}"/>
    <dgm:cxn modelId="{A0CA5FDB-17B7-4276-9EDB-F668B51492AA}" srcId="{E889C49E-D7C6-487F-859C-DE3AFBF634AE}" destId="{83F64AD9-AE86-40D4-859F-7F093EA20132}" srcOrd="2" destOrd="0" parTransId="{F4443B54-A351-49AD-9356-17502C8B7B73}" sibTransId="{55E6C516-EAF9-42C5-9D15-6F7F0F22AAE1}"/>
    <dgm:cxn modelId="{6D415C2E-B1A8-4755-9556-EBFA46F5AFF1}" type="presOf" srcId="{9F3AE1D2-6E52-4F99-9178-69E752B3F79A}" destId="{8F0BADCE-55F5-4E51-8F23-55CC47BEF54D}" srcOrd="0" destOrd="2" presId="urn:microsoft.com/office/officeart/2005/8/layout/hList6"/>
    <dgm:cxn modelId="{9906CACE-A1AD-4986-BFE3-617EC8BAF6EA}" type="presOf" srcId="{A7605DAF-95A9-4CAD-914B-4DC4EF297DC4}" destId="{ACD79EAA-5AF7-4882-B773-7BC0FC0E5ADA}" srcOrd="0" destOrd="1" presId="urn:microsoft.com/office/officeart/2005/8/layout/hList6"/>
    <dgm:cxn modelId="{35FB750A-D7E7-441F-A931-68A41730AC44}" type="presOf" srcId="{C303BE7A-1232-477F-903A-643C4A977F47}" destId="{62536E4E-8FD5-4C8F-9911-B4BD983F249F}" srcOrd="0" destOrd="4" presId="urn:microsoft.com/office/officeart/2005/8/layout/hList6"/>
    <dgm:cxn modelId="{113B6209-2D32-4AD5-8BC2-4520C5386DF9}" srcId="{E889C49E-D7C6-487F-859C-DE3AFBF634AE}" destId="{A212200A-EB33-461B-BCCC-E6AFCC3126AF}" srcOrd="1" destOrd="0" parTransId="{1579F02C-07BC-44F8-A6F5-8DB9C542CDD7}" sibTransId="{CEB38898-E00E-4645-A9A0-9BCC25849D22}"/>
    <dgm:cxn modelId="{924C687A-5225-476C-B32B-7CAA9EC1C5E6}" srcId="{BD1BEBE3-4477-4AF3-AE59-E5432BD80406}" destId="{20B7C544-5F30-440A-85E4-22B695067B6C}" srcOrd="3" destOrd="0" parTransId="{9DDCED36-EFB3-4D6C-923B-12E789ADAD1C}" sibTransId="{ADABB666-8470-4C5F-B496-EECBE5DB7C53}"/>
    <dgm:cxn modelId="{FF7D609F-51C3-484A-BF73-6F28C78BF6B9}" srcId="{E8C6B728-5C07-4D0D-8636-5BFAAD6168F3}" destId="{E889C49E-D7C6-487F-859C-DE3AFBF634AE}" srcOrd="0" destOrd="0" parTransId="{41973C5A-7480-4BD9-9838-AD5D76204E75}" sibTransId="{D3B26CD8-99E7-4A03-A9AA-44A3744C86B8}"/>
    <dgm:cxn modelId="{BDEF6A0A-44EE-4A89-9CAD-CA84792011B8}" type="presOf" srcId="{E8C6B728-5C07-4D0D-8636-5BFAAD6168F3}" destId="{FFA45176-2031-468E-8E1D-7013257E36AC}" srcOrd="0" destOrd="0" presId="urn:microsoft.com/office/officeart/2005/8/layout/hList6"/>
    <dgm:cxn modelId="{5F7A51E0-C3ED-41D0-A7DB-8AFD1A7CBBE9}" type="presOf" srcId="{E889C49E-D7C6-487F-859C-DE3AFBF634AE}" destId="{62536E4E-8FD5-4C8F-9911-B4BD983F249F}" srcOrd="0" destOrd="0" presId="urn:microsoft.com/office/officeart/2005/8/layout/hList6"/>
    <dgm:cxn modelId="{05AABB6D-D181-4CD4-9BBC-AA16B9B471A3}" type="presOf" srcId="{3E4A02A1-4958-4E63-ADB8-17658243EA0C}" destId="{ACD79EAA-5AF7-4882-B773-7BC0FC0E5ADA}" srcOrd="0" destOrd="3" presId="urn:microsoft.com/office/officeart/2005/8/layout/hList6"/>
    <dgm:cxn modelId="{8099A41F-2609-4679-92EA-AAC0D83F4B57}" type="presOf" srcId="{8DF5A672-C3DE-48E2-9E34-4E59B0523BC9}" destId="{8F0BADCE-55F5-4E51-8F23-55CC47BEF54D}" srcOrd="0" destOrd="0" presId="urn:microsoft.com/office/officeart/2005/8/layout/hList6"/>
    <dgm:cxn modelId="{DC6DC224-DD24-4FFC-9655-D0DA2D530333}" srcId="{8DF5A672-C3DE-48E2-9E34-4E59B0523BC9}" destId="{9F3AE1D2-6E52-4F99-9178-69E752B3F79A}" srcOrd="1" destOrd="0" parTransId="{B5613273-6E33-494E-A6F6-B44436F793B1}" sibTransId="{44B3471B-9ADF-4A16-AEE9-8E20B05135B5}"/>
    <dgm:cxn modelId="{075C8845-5639-467B-B96B-3B24EBF32FB7}" type="presOf" srcId="{A212200A-EB33-461B-BCCC-E6AFCC3126AF}" destId="{62536E4E-8FD5-4C8F-9911-B4BD983F249F}" srcOrd="0" destOrd="2" presId="urn:microsoft.com/office/officeart/2005/8/layout/hList6"/>
    <dgm:cxn modelId="{A3166503-2862-4DCB-B5E0-289FC01D59DC}" type="presOf" srcId="{707AC80D-E7CA-4052-91DE-3960F088453D}" destId="{8F0BADCE-55F5-4E51-8F23-55CC47BEF54D}" srcOrd="0" destOrd="3" presId="urn:microsoft.com/office/officeart/2005/8/layout/hList6"/>
    <dgm:cxn modelId="{D31B79AF-7D94-4FE4-933C-5EB09BD55403}" type="presOf" srcId="{57520F14-0A68-4A67-AE17-A4D82FD4B384}" destId="{8F0BADCE-55F5-4E51-8F23-55CC47BEF54D}" srcOrd="0" destOrd="4" presId="urn:microsoft.com/office/officeart/2005/8/layout/hList6"/>
    <dgm:cxn modelId="{975C2787-FC4B-421D-A09B-51F04F2E02BB}" type="presParOf" srcId="{FFA45176-2031-468E-8E1D-7013257E36AC}" destId="{62536E4E-8FD5-4C8F-9911-B4BD983F249F}" srcOrd="0" destOrd="0" presId="urn:microsoft.com/office/officeart/2005/8/layout/hList6"/>
    <dgm:cxn modelId="{C3124F91-F359-4ADF-9758-887C8A7E879B}" type="presParOf" srcId="{FFA45176-2031-468E-8E1D-7013257E36AC}" destId="{73CA1E97-BBDF-4BAE-809B-1AA4B51D3EAA}" srcOrd="1" destOrd="0" presId="urn:microsoft.com/office/officeart/2005/8/layout/hList6"/>
    <dgm:cxn modelId="{8AAE50FC-8E6C-42F1-9DB5-B8940914D25A}" type="presParOf" srcId="{FFA45176-2031-468E-8E1D-7013257E36AC}" destId="{ACD79EAA-5AF7-4882-B773-7BC0FC0E5ADA}" srcOrd="2" destOrd="0" presId="urn:microsoft.com/office/officeart/2005/8/layout/hList6"/>
    <dgm:cxn modelId="{3F417BCD-BC23-4088-9D42-8F272601235A}" type="presParOf" srcId="{FFA45176-2031-468E-8E1D-7013257E36AC}" destId="{131045C0-4DC4-4354-83FC-572DD027F564}" srcOrd="3" destOrd="0" presId="urn:microsoft.com/office/officeart/2005/8/layout/hList6"/>
    <dgm:cxn modelId="{0E69CB58-5127-4475-8F01-68B179C35718}" type="presParOf" srcId="{FFA45176-2031-468E-8E1D-7013257E36AC}" destId="{8F0BADCE-55F5-4E51-8F23-55CC47BEF54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36E4E-8FD5-4C8F-9911-B4BD983F249F}">
      <dsp:nvSpPr>
        <dsp:cNvPr id="0" name=""/>
        <dsp:cNvSpPr/>
      </dsp:nvSpPr>
      <dsp:spPr>
        <a:xfrm rot="16200000">
          <a:off x="-1064617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Arial" pitchFamily="34" charset="0"/>
              <a:cs typeface="Arial" pitchFamily="34" charset="0"/>
            </a:rPr>
            <a:t>Movimenti di riconoscimento delle pari opportunità</a:t>
          </a:r>
          <a:endParaRPr lang="it-IT" sz="19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</dsp:txBody>
      <dsp:txXfrm rot="16200000">
        <a:off x="-1064617" y="1064617"/>
        <a:ext cx="4064000" cy="1934765"/>
      </dsp:txXfrm>
    </dsp:sp>
    <dsp:sp modelId="{ACD79EAA-5AF7-4882-B773-7BC0FC0E5ADA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Arial" pitchFamily="34" charset="0"/>
              <a:cs typeface="Arial" pitchFamily="34" charset="0"/>
            </a:rPr>
            <a:t>Associazioni di tutela dell’ambiente e protezione civile</a:t>
          </a:r>
          <a:endParaRPr lang="it-IT" sz="19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</dsp:txBody>
      <dsp:txXfrm rot="16200000">
        <a:off x="1016000" y="1064617"/>
        <a:ext cx="4064000" cy="1934765"/>
      </dsp:txXfrm>
    </dsp:sp>
    <dsp:sp modelId="{8F0BADCE-55F5-4E51-8F23-55CC47BEF54D}">
      <dsp:nvSpPr>
        <dsp:cNvPr id="0" name=""/>
        <dsp:cNvSpPr/>
      </dsp:nvSpPr>
      <dsp:spPr>
        <a:xfrm rot="16200000">
          <a:off x="3096617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16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Arial" pitchFamily="34" charset="0"/>
              <a:cs typeface="Arial" pitchFamily="34" charset="0"/>
            </a:rPr>
            <a:t>Centri per la tutela e l’assistenza ai migranti</a:t>
          </a:r>
          <a:endParaRPr lang="it-IT" sz="19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…</a:t>
          </a:r>
          <a:endParaRPr lang="it-IT" sz="1500" kern="1200" dirty="0"/>
        </a:p>
      </dsp:txBody>
      <dsp:txXfrm rot="16200000">
        <a:off x="3096617" y="1064617"/>
        <a:ext cx="4064000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5EEA5F-4567-44BB-A35A-6BEBA3747E34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CD2B821-201F-4A33-9B1C-94ED216CDC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03E2E-ECDC-466C-86D2-9459ECF7869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5B2ED-3159-475B-AE3C-928BA4D000C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7156-F239-47BA-B188-0F463DA0E0AF}" type="slidenum">
              <a:rPr lang="it-IT" smtClean="0">
                <a:latin typeface="Arial" pitchFamily="34" charset="0"/>
                <a:ea typeface="MS PGothic" pitchFamily="34" charset="-128"/>
              </a:rPr>
              <a:pPr/>
              <a:t>34</a:t>
            </a:fld>
            <a:endParaRPr lang="it-IT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BF72AC-5FE8-467A-8332-5B5EBEEFFC3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28A27-E06E-4086-97C2-3A2E551C3E0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AEC6ED-BCB4-4822-93DB-1C5C729DA6E0}" type="slidenum">
              <a:rPr lang="it-IT" smtClean="0"/>
              <a:pPr/>
              <a:t>37</a:t>
            </a:fld>
            <a:endParaRPr lang="it-IT" dirty="0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69" tIns="50684" rIns="97469" bIns="50684" anchor="b"/>
          <a:lstStyle/>
          <a:p>
            <a:pPr algn="r">
              <a:tabLst>
                <a:tab pos="0" algn="l"/>
                <a:tab pos="990293" algn="l"/>
                <a:tab pos="1980587" algn="l"/>
                <a:tab pos="2970880" algn="l"/>
                <a:tab pos="3961174" algn="l"/>
                <a:tab pos="4951466" algn="l"/>
                <a:tab pos="5941761" algn="l"/>
                <a:tab pos="6932055" algn="l"/>
                <a:tab pos="7922347" algn="l"/>
                <a:tab pos="8912641" algn="l"/>
                <a:tab pos="9902935" algn="l"/>
                <a:tab pos="10893228" algn="l"/>
              </a:tabLst>
            </a:pPr>
            <a:fld id="{6A617D95-6FD6-4702-85E4-771639553CF1}" type="slidenum">
              <a:rPr lang="it-IT" sz="1300">
                <a:solidFill>
                  <a:srgbClr val="000000"/>
                </a:solidFill>
              </a:rPr>
              <a:pPr algn="r">
                <a:tabLst>
                  <a:tab pos="0" algn="l"/>
                  <a:tab pos="990293" algn="l"/>
                  <a:tab pos="1980587" algn="l"/>
                  <a:tab pos="2970880" algn="l"/>
                  <a:tab pos="3961174" algn="l"/>
                  <a:tab pos="4951466" algn="l"/>
                  <a:tab pos="5941761" algn="l"/>
                  <a:tab pos="6932055" algn="l"/>
                  <a:tab pos="7922347" algn="l"/>
                  <a:tab pos="8912641" algn="l"/>
                  <a:tab pos="9902935" algn="l"/>
                  <a:tab pos="10893228" algn="l"/>
                </a:tabLst>
              </a:pPr>
              <a:t>37</a:t>
            </a:fld>
            <a:endParaRPr lang="it-IT" sz="1300" dirty="0">
              <a:solidFill>
                <a:srgbClr val="000000"/>
              </a:solidFill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83220" y="767597"/>
            <a:ext cx="4732866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29" tIns="49516" rIns="99029" bIns="49516" anchor="ctr"/>
          <a:lstStyle/>
          <a:p>
            <a:endParaRPr lang="it-IT" sz="2600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4" cy="4710409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48F8-D61B-4539-8670-FDD10F2A4B71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A389-487A-4CB6-B74C-9D71F38C00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34DE-4FF7-47B4-8273-C2C75101DD55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9F66-3C3E-42F7-8602-7CF6BE0D6A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55EE-BFA5-469B-B699-3CF6872CE3A4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B2F8-4353-4BE9-9644-305E190813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76EA-C4FB-4225-ABF9-D309104205B2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3AF8-8DCB-46EA-893B-6150DAB88A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235-92F3-4549-9199-8E2AB907C60C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FC51-65FF-468C-914F-F9D2B38166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10D7-D6C8-4F31-A221-CD7772CFFE75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2199-24FC-46AB-89DD-D1DEC853AF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7642-F031-4163-82B5-71AB21B4E766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FCEE-0316-438D-A740-B8FFCA23FC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12A8-B956-4175-85D6-83E155228858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92C1-8068-4DE2-8451-1D16AECF8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0599-8E15-43BC-8448-178AD37457FF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F9ED-A8C6-408F-A8A8-424A2483D8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2278-61B7-4DF6-BA4E-209AF78CADAC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42158-009D-45D2-9F6A-CD77BA79C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14AF-0EE0-45B2-815F-EFF94A37D337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60F1-E301-483D-A07C-E505B2E6BA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360F6-F844-4617-88EE-F6C070F46B3C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C9A8B-1534-438B-AD77-BD80E8360D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nalisa.CITTADINANZA\Desktop\video\European%20Patients_%20Rights%20Day%20Promo%20-%202011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omalatoanchio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nalisa.CITTADINANZA\Desktop\video\Giornata%20nazionale%20della%20sicurezza%20scolastica%202012.mp4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nalisa.CITTADINANZA\Desktop\video\obiettivo-barriere-tagliato.wmv" TargetMode="Externa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nalisa.CITTADINANZA\Desktop\video\Contest%20Cittadinanzattiva%20Onlus%20-%20_Discover%20a%20new%20world.%20Vol.mp4" TargetMode="Externa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nalisa.CITTADINANZA\Desktop\video\qualcosadinoi_1978-2003-46s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/>
          <a:lstStyle/>
          <a:p>
            <a:pPr eaLnBrk="1" hangingPunct="1"/>
            <a:r>
              <a:rPr lang="it-IT" b="1" dirty="0" smtClean="0">
                <a:latin typeface="Arial" charset="0"/>
                <a:cs typeface="Arial" charset="0"/>
              </a:rPr>
              <a:t/>
            </a:r>
            <a:br>
              <a:rPr lang="it-IT" b="1" dirty="0" smtClean="0">
                <a:latin typeface="Arial" charset="0"/>
                <a:cs typeface="Arial" charset="0"/>
              </a:rPr>
            </a:br>
            <a:r>
              <a:rPr lang="it-IT" b="1" dirty="0" smtClean="0">
                <a:latin typeface="Arial" charset="0"/>
                <a:cs typeface="Arial" charset="0"/>
              </a:rPr>
              <a:t>SPREKO: </a:t>
            </a:r>
            <a:r>
              <a:rPr lang="it-IT" sz="2800" b="1" dirty="0" smtClean="0">
                <a:latin typeface="Arial" charset="0"/>
                <a:cs typeface="Arial" charset="0"/>
              </a:rPr>
              <a:t>CITTADINANZATTIVA E</a:t>
            </a:r>
            <a:br>
              <a:rPr lang="it-IT" sz="2800" b="1" dirty="0" smtClean="0">
                <a:latin typeface="Arial" charset="0"/>
                <a:cs typeface="Arial" charset="0"/>
              </a:rPr>
            </a:br>
            <a:r>
              <a:rPr lang="it-IT" sz="2800" b="1" dirty="0" smtClean="0">
                <a:latin typeface="Arial" charset="0"/>
                <a:cs typeface="Arial" charset="0"/>
              </a:rPr>
              <a:t>LA LOTTA CONTRO GLI SPRECHI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Anna Lisa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Mandorino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Cittadinanzattiva, Vicesegretaria generale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Chiaravalle, 8 maggio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ttotitolo 2"/>
          <p:cNvSpPr>
            <a:spLocks noGrp="1"/>
          </p:cNvSpPr>
          <p:nvPr>
            <p:ph type="subTitle" idx="1"/>
          </p:nvPr>
        </p:nvSpPr>
        <p:spPr>
          <a:xfrm>
            <a:off x="1116013" y="1341438"/>
            <a:ext cx="6985000" cy="42973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“La cittadinanza attiva è la capacità dei cittadini di auto-organizzarsi, unirsi, mobilitare risorse, agire nelle politiche pubbliche esercitando </a:t>
            </a:r>
            <a:r>
              <a:rPr lang="it-IT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direttamente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poteri e responsabilità al fine di perseguire l’interesse generale: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tutelare i diritti, curare i beni comuni, sostenere soggetti in difficoltà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”.</a:t>
            </a:r>
          </a:p>
          <a:p>
            <a:pPr eaLnBrk="1" hangingPunct="1">
              <a:lnSpc>
                <a:spcPct val="90000"/>
              </a:lnSpc>
            </a:pPr>
            <a:endParaRPr lang="it-IT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Una </a:t>
            </a:r>
            <a:r>
              <a:rPr lang="it-IT" sz="28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democrazia duale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 definisce Giuseppe </a:t>
            </a:r>
            <a:r>
              <a:rPr lang="it-IT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Cotturri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it-IT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68313" y="333375"/>
            <a:ext cx="698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/>
              <a:t>LA DEMOCRAZIA CHE C’</a:t>
            </a:r>
            <a:r>
              <a:rPr lang="it-IT" sz="2400" b="1" cap="all" dirty="0"/>
              <a:t>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/>
          <a:lstStyle/>
          <a:p>
            <a:pPr eaLnBrk="1" hangingPunct="1"/>
            <a:r>
              <a:rPr lang="it-IT" b="1" dirty="0" smtClean="0">
                <a:latin typeface="Arial" charset="0"/>
                <a:cs typeface="Arial" charset="0"/>
              </a:rPr>
              <a:t/>
            </a:r>
            <a:br>
              <a:rPr lang="it-IT" b="1" dirty="0" smtClean="0">
                <a:latin typeface="Arial" charset="0"/>
                <a:cs typeface="Arial" charset="0"/>
              </a:rPr>
            </a:br>
            <a:r>
              <a:rPr lang="it-IT" sz="2800" b="1" dirty="0" smtClean="0">
                <a:latin typeface="Arial" charset="0"/>
                <a:cs typeface="Arial" charset="0"/>
              </a:rPr>
              <a:t>TUTELA DEI DIRITTI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484313"/>
            <a:ext cx="6656388" cy="475297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 caso di Maria Grazia C.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nascita del Tribunale per i diritti del malato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Carta dei diritti del malato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Giornate nazionali dei diritti del malato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Pit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monitoraggi, le campagne, i progetti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Carta europea per i diritti del malato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monitoraggi al livello europeo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Giornata europea dei diritti del malato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L’impegno sulla direttiva sulle cure transfrontaliere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#sonomalatoanchio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CasellaDiTesto 5"/>
          <p:cNvSpPr txBox="1">
            <a:spLocks noChangeArrowheads="1"/>
          </p:cNvSpPr>
          <p:nvPr/>
        </p:nvSpPr>
        <p:spPr bwMode="auto">
          <a:xfrm>
            <a:off x="1187450" y="260350"/>
            <a:ext cx="619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/>
              <a:t>I DIRITTI DEL MALATO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52513"/>
            <a:ext cx="6835775" cy="3295650"/>
          </a:xfrm>
        </p:spPr>
        <p:txBody>
          <a:bodyPr/>
          <a:lstStyle/>
          <a:p>
            <a:pPr eaLnBrk="1" hangingPunct="1"/>
            <a: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</a:br>
            <a:endParaRPr lang="it-IT" sz="2400" b="1" smtClean="0">
              <a:latin typeface="Tw Cen MT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052513"/>
            <a:ext cx="8353425" cy="58054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smtClean="0">
              <a:latin typeface="Tw Cen MT" pitchFamily="34" charset="0"/>
            </a:endParaRPr>
          </a:p>
        </p:txBody>
      </p:sp>
      <p:pic>
        <p:nvPicPr>
          <p:cNvPr id="5" name="European Patients_ Rights Day Promo - 201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asellaDiTesto 5"/>
          <p:cNvSpPr txBox="1">
            <a:spLocks noChangeArrowheads="1"/>
          </p:cNvSpPr>
          <p:nvPr/>
        </p:nvSpPr>
        <p:spPr bwMode="auto">
          <a:xfrm>
            <a:off x="1187450" y="260350"/>
            <a:ext cx="619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/>
              <a:t>I DIRITTI DEL MALATO</a:t>
            </a:r>
            <a:endParaRPr lang="it-IT" sz="2800" b="1" dirty="0"/>
          </a:p>
        </p:txBody>
      </p:sp>
      <p:pic>
        <p:nvPicPr>
          <p:cNvPr id="7" name="Immagine 6" descr="sonomalatoanch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052736"/>
            <a:ext cx="4105988" cy="2880320"/>
          </a:xfrm>
          <a:prstGeom prst="rect">
            <a:avLst/>
          </a:prstGeom>
        </p:spPr>
      </p:pic>
      <p:pic>
        <p:nvPicPr>
          <p:cNvPr id="8" name="Immagine 7" descr="sonomalatoanchi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293096"/>
            <a:ext cx="465226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lidegener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3744416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/>
              <a:t>Tutelare l’idea di un Servizio Sanitario Nazionale pubblico, universale, equo, </a:t>
            </a:r>
            <a:br>
              <a:rPr lang="it-IT" sz="2800" dirty="0" smtClean="0"/>
            </a:br>
            <a:r>
              <a:rPr lang="it-IT" sz="2800" dirty="0" smtClean="0"/>
              <a:t>accessibile e di qualità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>
                <a:latin typeface="+mn-lt"/>
              </a:rPr>
              <a:t>Celebrare i 35 anni di attività a favore dei cittadini del Tribunale per i diritti del malato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 </a:t>
            </a:r>
            <a:br>
              <a:rPr lang="it-IT" sz="2800" dirty="0" smtClean="0">
                <a:latin typeface="+mn-lt"/>
              </a:rPr>
            </a:br>
            <a:r>
              <a:rPr lang="it-IT" sz="2800" dirty="0" smtClean="0">
                <a:latin typeface="+mn-lt"/>
              </a:rPr>
              <a:t>Diffondere la conoscenza della Carta europea dei diritti del malato,</a:t>
            </a:r>
            <a:r>
              <a:rPr lang="it-IT" sz="2800" dirty="0" smtClean="0"/>
              <a:t> raccogliendo commenti e suggerimenti dai cittadini</a:t>
            </a:r>
            <a:endParaRPr lang="it-IT" sz="28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0527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La comunicazione - Gli obiettivi della campagna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 descr="slidegener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2" y="1196753"/>
            <a:ext cx="343558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058" y="1124744"/>
            <a:ext cx="289294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499992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Fronte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Retro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5148064" y="3645024"/>
            <a:ext cx="61836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flipH="1">
            <a:off x="4572000" y="234888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83671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TOTEM FOTOGRAFICI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403648" y="6237312"/>
            <a:ext cx="646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 protagonisti sono volontari territoriali del </a:t>
            </a:r>
            <a:r>
              <a:rPr lang="it-IT" b="1" dirty="0" err="1" smtClean="0"/>
              <a:t>TDM-Cittadinanzattiva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lidegener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it-IT" dirty="0" smtClean="0"/>
              <a:t>I cittadini testimonial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556792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cittadini </a:t>
            </a:r>
            <a:r>
              <a:rPr lang="it-IT" dirty="0" smtClean="0"/>
              <a:t>potranno diventare i </a:t>
            </a:r>
            <a:r>
              <a:rPr lang="it-IT" b="1" dirty="0"/>
              <a:t>testimonial della Campagna.</a:t>
            </a:r>
          </a:p>
          <a:p>
            <a:r>
              <a:rPr lang="it-IT" dirty="0"/>
              <a:t>In ogni </a:t>
            </a:r>
            <a:r>
              <a:rPr lang="it-IT" dirty="0" smtClean="0"/>
              <a:t>città tappa </a:t>
            </a:r>
            <a:r>
              <a:rPr lang="it-IT" dirty="0"/>
              <a:t>del </a:t>
            </a:r>
            <a:r>
              <a:rPr lang="it-IT" dirty="0" smtClean="0"/>
              <a:t>tour </a:t>
            </a:r>
            <a:r>
              <a:rPr lang="it-IT" dirty="0"/>
              <a:t>i cittadini potranno diventare i nuovi volti della campagna e così contribuire</a:t>
            </a:r>
          </a:p>
          <a:p>
            <a:r>
              <a:rPr lang="it-IT" dirty="0"/>
              <a:t>in prima persona all’evento. Il </a:t>
            </a:r>
            <a:r>
              <a:rPr lang="it-IT" i="1" dirty="0" err="1"/>
              <a:t>setting</a:t>
            </a:r>
            <a:r>
              <a:rPr lang="it-IT" i="1" dirty="0"/>
              <a:t> dell’allestimento prevede lo spazio per la mostra e </a:t>
            </a:r>
            <a:r>
              <a:rPr lang="it-IT" i="1" dirty="0" smtClean="0"/>
              <a:t>gazebo</a:t>
            </a:r>
            <a:r>
              <a:rPr lang="it-IT" dirty="0" smtClean="0"/>
              <a:t> dove sarà allestito uno </a:t>
            </a:r>
          </a:p>
          <a:p>
            <a:r>
              <a:rPr lang="it-IT" dirty="0" smtClean="0"/>
              <a:t>Set fotografico. </a:t>
            </a:r>
          </a:p>
          <a:p>
            <a:r>
              <a:rPr lang="it-IT" dirty="0" smtClean="0"/>
              <a:t>La foto verrà immediatamente caricata nel layout della campagna e messa online sul sito </a:t>
            </a:r>
            <a:r>
              <a:rPr lang="it-IT" dirty="0" smtClean="0">
                <a:hlinkClick r:id="rId3"/>
              </a:rPr>
              <a:t>www.sonomalatoanchio.org</a:t>
            </a:r>
            <a:endParaRPr lang="it-IT" dirty="0" smtClean="0"/>
          </a:p>
          <a:p>
            <a:r>
              <a:rPr lang="it-IT" dirty="0" smtClean="0"/>
              <a:t>Anche chi non verrà in piazza potrà diventare  testimonial attraverso la </a:t>
            </a:r>
            <a:r>
              <a:rPr lang="it-IT" dirty="0" err="1" smtClean="0"/>
              <a:t>app</a:t>
            </a:r>
            <a:r>
              <a:rPr lang="it-IT" dirty="0" smtClean="0"/>
              <a:t> del sito</a:t>
            </a:r>
            <a:endParaRPr lang="it-IT" dirty="0"/>
          </a:p>
        </p:txBody>
      </p:sp>
      <p:pic>
        <p:nvPicPr>
          <p:cNvPr id="6" name="Immagine 5" descr="CA-Malato-St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4426" y="1340768"/>
            <a:ext cx="4189574" cy="485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lidegener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it-IT" dirty="0" smtClean="0"/>
              <a:t>Pillole di salute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20 piccole guide utili in formato cartolina</a:t>
            </a:r>
            <a:endParaRPr lang="it-IT" dirty="0"/>
          </a:p>
        </p:txBody>
      </p:sp>
      <p:pic>
        <p:nvPicPr>
          <p:cNvPr id="8" name="Immagine 7" descr="CA Cartolina esempio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4324503" cy="3096344"/>
          </a:xfrm>
          <a:prstGeom prst="rect">
            <a:avLst/>
          </a:prstGeom>
        </p:spPr>
      </p:pic>
      <p:pic>
        <p:nvPicPr>
          <p:cNvPr id="9" name="Immagine 8" descr="CA Cartolina esempio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9313" y="2492896"/>
            <a:ext cx="4884687" cy="349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lidegener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it-IT" dirty="0" smtClean="0"/>
              <a:t>Le tappe: 23 città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Campobasso</a:t>
            </a:r>
            <a:r>
              <a:rPr lang="it-IT" sz="2000" dirty="0" smtClean="0"/>
              <a:t>, Molise (18-19 aprile); </a:t>
            </a:r>
            <a:r>
              <a:rPr lang="it-IT" sz="2000" dirty="0" smtClean="0">
                <a:solidFill>
                  <a:srgbClr val="FF0000"/>
                </a:solidFill>
              </a:rPr>
              <a:t>Napoli</a:t>
            </a:r>
            <a:r>
              <a:rPr lang="it-IT" sz="2000" dirty="0" smtClean="0"/>
              <a:t>, Campania (21-22 aprile);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Taranto</a:t>
            </a:r>
            <a:r>
              <a:rPr lang="it-IT" sz="2000" dirty="0" smtClean="0"/>
              <a:t>, Puglia (28-29 aprile); </a:t>
            </a:r>
            <a:r>
              <a:rPr lang="it-IT" sz="2000" dirty="0" smtClean="0">
                <a:solidFill>
                  <a:srgbClr val="FF0000"/>
                </a:solidFill>
              </a:rPr>
              <a:t>Ascoli Piceno</a:t>
            </a:r>
            <a:r>
              <a:rPr lang="it-IT" sz="2000" dirty="0" smtClean="0"/>
              <a:t>, Marche (18-19 maggio); </a:t>
            </a:r>
            <a:r>
              <a:rPr lang="it-IT" sz="2000" dirty="0" smtClean="0">
                <a:solidFill>
                  <a:srgbClr val="FF0000"/>
                </a:solidFill>
              </a:rPr>
              <a:t>Sulmona</a:t>
            </a:r>
            <a:r>
              <a:rPr lang="it-IT" sz="2000" dirty="0" smtClean="0"/>
              <a:t>, Abruzzo (21-22 maggio); </a:t>
            </a:r>
            <a:r>
              <a:rPr lang="it-IT" sz="2000" dirty="0" smtClean="0">
                <a:solidFill>
                  <a:srgbClr val="FF0000"/>
                </a:solidFill>
              </a:rPr>
              <a:t>Prato</a:t>
            </a:r>
            <a:r>
              <a:rPr lang="it-IT" sz="2000" dirty="0" smtClean="0"/>
              <a:t>, Toscana (28-29 maggio);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Roma</a:t>
            </a:r>
            <a:r>
              <a:rPr lang="it-IT" sz="2000" dirty="0" smtClean="0"/>
              <a:t> (14 giugno - Celebrazione del 35ennale); </a:t>
            </a:r>
            <a:r>
              <a:rPr lang="it-IT" sz="2000" dirty="0" smtClean="0">
                <a:solidFill>
                  <a:srgbClr val="FF0000"/>
                </a:solidFill>
              </a:rPr>
              <a:t>Genova</a:t>
            </a:r>
            <a:r>
              <a:rPr lang="it-IT" sz="2000" dirty="0" smtClean="0"/>
              <a:t>, Liguria (17-18 giugno); </a:t>
            </a:r>
            <a:r>
              <a:rPr lang="it-IT" sz="2000" dirty="0" err="1" smtClean="0">
                <a:solidFill>
                  <a:srgbClr val="FF0000"/>
                </a:solidFill>
              </a:rPr>
              <a:t>Aqui</a:t>
            </a:r>
            <a:r>
              <a:rPr lang="it-IT" sz="2000" dirty="0" smtClean="0"/>
              <a:t>, Piemonte (20-21 giugno); </a:t>
            </a:r>
            <a:r>
              <a:rPr lang="it-IT" sz="2000" dirty="0" smtClean="0">
                <a:solidFill>
                  <a:srgbClr val="FF0000"/>
                </a:solidFill>
              </a:rPr>
              <a:t>Aosta</a:t>
            </a:r>
            <a:r>
              <a:rPr lang="it-IT" sz="2000" dirty="0" smtClean="0"/>
              <a:t>, </a:t>
            </a:r>
            <a:r>
              <a:rPr lang="it-IT" sz="2000" dirty="0" err="1" smtClean="0"/>
              <a:t>Val</a:t>
            </a:r>
            <a:r>
              <a:rPr lang="it-IT" sz="2000" dirty="0" smtClean="0"/>
              <a:t> d’Aosta (23-24 giugno);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Varese</a:t>
            </a:r>
            <a:r>
              <a:rPr lang="it-IT" sz="2000" dirty="0" smtClean="0"/>
              <a:t>, Lombardia (26-27 giugno); </a:t>
            </a:r>
            <a:r>
              <a:rPr lang="it-IT" sz="2000" dirty="0" smtClean="0">
                <a:solidFill>
                  <a:srgbClr val="FF0000"/>
                </a:solidFill>
              </a:rPr>
              <a:t>Terni</a:t>
            </a:r>
            <a:r>
              <a:rPr lang="it-IT" sz="2000" dirty="0" smtClean="0"/>
              <a:t>, Umbria (14-15 settembre); Bolzano (17-18 settembre); </a:t>
            </a:r>
            <a:r>
              <a:rPr lang="it-IT" sz="2000" dirty="0" smtClean="0">
                <a:solidFill>
                  <a:srgbClr val="FF0000"/>
                </a:solidFill>
              </a:rPr>
              <a:t>Trento</a:t>
            </a:r>
            <a:r>
              <a:rPr lang="it-IT" sz="2000" dirty="0" smtClean="0"/>
              <a:t> (20 settembre);  </a:t>
            </a:r>
            <a:r>
              <a:rPr lang="it-IT" sz="2000" dirty="0" smtClean="0">
                <a:solidFill>
                  <a:srgbClr val="FF0000"/>
                </a:solidFill>
              </a:rPr>
              <a:t>Verona</a:t>
            </a:r>
            <a:r>
              <a:rPr lang="it-IT" sz="2000" dirty="0" smtClean="0"/>
              <a:t>, Veneto (21-22 settembre);  </a:t>
            </a:r>
            <a:r>
              <a:rPr lang="it-IT" sz="2000" dirty="0" smtClean="0">
                <a:solidFill>
                  <a:srgbClr val="FF0000"/>
                </a:solidFill>
              </a:rPr>
              <a:t>Udine</a:t>
            </a:r>
            <a:r>
              <a:rPr lang="it-IT" sz="2000" dirty="0" smtClean="0"/>
              <a:t>, Friuli (23-24 settembre);  </a:t>
            </a:r>
            <a:r>
              <a:rPr lang="it-IT" sz="2000" dirty="0" smtClean="0">
                <a:solidFill>
                  <a:srgbClr val="FF0000"/>
                </a:solidFill>
              </a:rPr>
              <a:t>Bologna</a:t>
            </a:r>
            <a:r>
              <a:rPr lang="it-IT" sz="2000" dirty="0" smtClean="0"/>
              <a:t>, Emilia Romagna (25-26 settembre);  </a:t>
            </a:r>
            <a:r>
              <a:rPr lang="it-IT" sz="2000" dirty="0" smtClean="0">
                <a:solidFill>
                  <a:srgbClr val="FF0000"/>
                </a:solidFill>
              </a:rPr>
              <a:t>Cagliari</a:t>
            </a:r>
            <a:r>
              <a:rPr lang="it-IT" sz="2000" dirty="0" smtClean="0"/>
              <a:t>, Sardegna (29-30 settembre. da confermare);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Potenza</a:t>
            </a:r>
            <a:r>
              <a:rPr lang="it-IT" sz="2000" dirty="0" smtClean="0"/>
              <a:t>, Basilicata (2-3 ottobre);  </a:t>
            </a:r>
            <a:r>
              <a:rPr lang="it-IT" sz="2000" dirty="0" smtClean="0">
                <a:solidFill>
                  <a:srgbClr val="FF0000"/>
                </a:solidFill>
              </a:rPr>
              <a:t>Catanzaro</a:t>
            </a:r>
            <a:r>
              <a:rPr lang="it-IT" sz="2000" dirty="0" smtClean="0"/>
              <a:t>, Calabria (9-10 ottobre);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Messina - Catania - Palermo</a:t>
            </a:r>
            <a:r>
              <a:rPr lang="it-IT" sz="2000" dirty="0" smtClean="0"/>
              <a:t>, Sicilia (12-18 ottobre)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/>
          <a:lstStyle/>
          <a:p>
            <a:pPr eaLnBrk="1" hangingPunct="1"/>
            <a:r>
              <a:rPr lang="it-IT" b="1" dirty="0" smtClean="0">
                <a:latin typeface="Arial" charset="0"/>
                <a:cs typeface="Arial" charset="0"/>
              </a:rPr>
              <a:t/>
            </a:r>
            <a:br>
              <a:rPr lang="it-IT" b="1" dirty="0" smtClean="0">
                <a:latin typeface="Arial" charset="0"/>
                <a:cs typeface="Arial" charset="0"/>
              </a:rPr>
            </a:br>
            <a:r>
              <a:rPr lang="it-IT" sz="2800" b="1" dirty="0" smtClean="0">
                <a:latin typeface="Arial" charset="0"/>
                <a:cs typeface="Arial" charset="0"/>
              </a:rPr>
              <a:t>QUALCOSA </a:t>
            </a:r>
            <a:r>
              <a:rPr lang="it-IT" sz="2800" b="1" dirty="0" err="1" smtClean="0">
                <a:latin typeface="Arial" charset="0"/>
                <a:cs typeface="Arial" charset="0"/>
              </a:rPr>
              <a:t>DI</a:t>
            </a:r>
            <a:r>
              <a:rPr lang="it-IT" sz="2800" b="1" dirty="0" smtClean="0">
                <a:latin typeface="Arial" charset="0"/>
                <a:cs typeface="Arial" charset="0"/>
              </a:rPr>
              <a:t> </a:t>
            </a:r>
            <a:r>
              <a:rPr lang="it-IT" sz="2800" b="1" dirty="0" err="1" smtClean="0">
                <a:latin typeface="Arial" charset="0"/>
                <a:cs typeface="Arial" charset="0"/>
              </a:rPr>
              <a:t>NOI…</a:t>
            </a:r>
            <a:endParaRPr lang="it-IT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/>
          <a:lstStyle/>
          <a:p>
            <a:pPr eaLnBrk="1" hangingPunct="1"/>
            <a:r>
              <a:rPr lang="it-IT" b="1" dirty="0" smtClean="0">
                <a:latin typeface="Arial" charset="0"/>
                <a:cs typeface="Arial" charset="0"/>
              </a:rPr>
              <a:t/>
            </a:r>
            <a:br>
              <a:rPr lang="it-IT" b="1" dirty="0" smtClean="0">
                <a:latin typeface="Arial" charset="0"/>
                <a:cs typeface="Arial" charset="0"/>
              </a:rPr>
            </a:br>
            <a:r>
              <a:rPr lang="it-IT" sz="2800" b="1" dirty="0" smtClean="0">
                <a:latin typeface="Arial" charset="0"/>
                <a:cs typeface="Arial" charset="0"/>
              </a:rPr>
              <a:t>CURA DEI BENI COMUNI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196753"/>
            <a:ext cx="6656388" cy="5040536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 monitoraggio degli edifici scolastici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Giornata nazionale della sicurezza nelle scuole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 premio “Vito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Scafidi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procedimenti giudiziari contro il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Miur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 l’Anagrafe degli edifici scolastici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scuola che </a:t>
            </a:r>
            <a:r>
              <a:rPr lang="it-IT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vorrei…</a:t>
            </a:r>
            <a:endParaRPr lang="it-IT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mia scuola è 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ok/ko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petizione su 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it-I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.org</a:t>
            </a: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CasellaDiTesto 5"/>
          <p:cNvSpPr txBox="1">
            <a:spLocks noChangeArrowheads="1"/>
          </p:cNvSpPr>
          <p:nvPr/>
        </p:nvSpPr>
        <p:spPr bwMode="auto">
          <a:xfrm>
            <a:off x="1187450" y="260350"/>
            <a:ext cx="619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/>
              <a:t>LA CAMPAGNA IMPARARESICURI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7200900" cy="52562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smtClean="0">
              <a:latin typeface="NewsGoth BT" pitchFamily="34" charset="0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827088" y="98107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800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700" name="CasellaDiTesto 3"/>
          <p:cNvSpPr txBox="1">
            <a:spLocks noChangeArrowheads="1"/>
          </p:cNvSpPr>
          <p:nvPr/>
        </p:nvSpPr>
        <p:spPr bwMode="auto">
          <a:xfrm>
            <a:off x="1763713" y="0"/>
            <a:ext cx="5903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solidFill>
                  <a:schemeClr val="bg1"/>
                </a:solidFill>
                <a:latin typeface="Calibri" pitchFamily="34" charset="0"/>
              </a:rPr>
              <a:t>Le parle d’ordine</a:t>
            </a:r>
          </a:p>
        </p:txBody>
      </p:sp>
      <p:pic>
        <p:nvPicPr>
          <p:cNvPr id="7" name="Giornata nazionale della sicurezza scolastica 20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4824536"/>
          </a:xfrm>
        </p:spPr>
        <p:txBody>
          <a:bodyPr/>
          <a:lstStyle/>
          <a:p>
            <a:r>
              <a:rPr lang="it-IT" b="1" dirty="0" smtClean="0"/>
              <a:t>Campagna «La mia scuola è»</a:t>
            </a:r>
            <a:br>
              <a:rPr lang="it-IT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6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952328" cy="20882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:p14="http://schemas.microsoft.com/office/powerpoint/2010/main" xmlns="" val="1722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Obiettivi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Tenere alta l’attenzione su sicurezza, qualità, accessibilità, innovazione… (e nuova scuola)</a:t>
            </a:r>
          </a:p>
          <a:p>
            <a:r>
              <a:rPr lang="it-IT" dirty="0" smtClean="0"/>
              <a:t>Portare la scuola…in piazza: vedere</a:t>
            </a:r>
            <a:r>
              <a:rPr lang="it-IT" dirty="0" smtClean="0">
                <a:solidFill>
                  <a:srgbClr val="00B050"/>
                </a:solidFill>
              </a:rPr>
              <a:t>→</a:t>
            </a:r>
            <a:r>
              <a:rPr lang="it-IT" dirty="0" smtClean="0"/>
              <a:t> </a:t>
            </a:r>
            <a:r>
              <a:rPr lang="it-IT" dirty="0"/>
              <a:t>toccare </a:t>
            </a:r>
            <a:r>
              <a:rPr lang="it-IT" dirty="0">
                <a:solidFill>
                  <a:srgbClr val="00B050"/>
                </a:solidFill>
              </a:rPr>
              <a:t>→</a:t>
            </a:r>
            <a:r>
              <a:rPr lang="it-IT" dirty="0"/>
              <a:t> </a:t>
            </a:r>
            <a:r>
              <a:rPr lang="it-IT" dirty="0" smtClean="0"/>
              <a:t>riflettere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→</a:t>
            </a:r>
            <a:r>
              <a:rPr lang="it-IT" dirty="0" smtClean="0"/>
              <a:t>  agire</a:t>
            </a:r>
          </a:p>
          <a:p>
            <a:r>
              <a:rPr lang="it-IT" dirty="0" smtClean="0"/>
              <a:t>Mostrare la doppia faccia della scuola (</a:t>
            </a:r>
            <a:r>
              <a:rPr lang="it-IT" dirty="0" smtClean="0">
                <a:solidFill>
                  <a:schemeClr val="tx2"/>
                </a:solidFill>
              </a:rPr>
              <a:t>OK</a:t>
            </a:r>
            <a:r>
              <a:rPr lang="it-IT" dirty="0" smtClean="0"/>
              <a:t>/</a:t>
            </a:r>
            <a:r>
              <a:rPr lang="it-IT" dirty="0" smtClean="0">
                <a:solidFill>
                  <a:schemeClr val="tx2"/>
                </a:solidFill>
              </a:rPr>
              <a:t>KO</a:t>
            </a:r>
            <a:r>
              <a:rPr lang="it-IT" dirty="0" smtClean="0"/>
              <a:t>)</a:t>
            </a:r>
          </a:p>
          <a:p>
            <a:r>
              <a:rPr lang="it-IT" dirty="0" smtClean="0"/>
              <a:t>Richiamare le responsabilità di ciascuno</a:t>
            </a:r>
          </a:p>
          <a:p>
            <a:r>
              <a:rPr lang="it-IT" dirty="0" smtClean="0"/>
              <a:t>Ristabilire un contatto tra istituzioni e cittadini</a:t>
            </a:r>
          </a:p>
          <a:p>
            <a:endParaRPr lang="it-IT" dirty="0" smtClean="0"/>
          </a:p>
        </p:txBody>
      </p:sp>
      <p:pic>
        <p:nvPicPr>
          <p:cNvPr id="6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:p14="http://schemas.microsoft.com/office/powerpoint/2010/main" xmlns="" val="8825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L’installazione in piazza e non solo</a:t>
            </a:r>
            <a:endParaRPr lang="it-IT" b="1" dirty="0"/>
          </a:p>
        </p:txBody>
      </p:sp>
      <p:pic>
        <p:nvPicPr>
          <p:cNvPr id="8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  <p:pic>
        <p:nvPicPr>
          <p:cNvPr id="9" name="Segnaposto contenuto 8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16832"/>
            <a:ext cx="4038600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Segnaposto contenuto 10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37856" y="1916832"/>
            <a:ext cx="4038600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467544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1 Simulazione in una piazza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2 L’installazione come è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32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L’interno dell’Installazione: parte KO</a:t>
            </a:r>
            <a:endParaRPr lang="it-IT" b="1" dirty="0"/>
          </a:p>
        </p:txBody>
      </p:sp>
      <p:pic>
        <p:nvPicPr>
          <p:cNvPr id="5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  <p:pic>
        <p:nvPicPr>
          <p:cNvPr id="9" name="Segnaposto contenuto 8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97759"/>
            <a:ext cx="4038600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2197759"/>
            <a:ext cx="2840244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755576" y="53732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Fig.3 Interno Classe KO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36096" y="5373216"/>
            <a:ext cx="284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Fig.4 Particolare classe KO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216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L’interno dell’Installazione: parte OK</a:t>
            </a:r>
            <a:endParaRPr lang="it-IT" b="1" dirty="0"/>
          </a:p>
        </p:txBody>
      </p:sp>
      <p:pic>
        <p:nvPicPr>
          <p:cNvPr id="5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556792"/>
            <a:ext cx="6119495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717032"/>
            <a:ext cx="369697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995442" y="34023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5 Insieme classe OK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6 Particolari classe 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561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46856" y="112474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Sguardo d’insieme</a:t>
            </a:r>
            <a:endParaRPr lang="it-IT" b="1" dirty="0"/>
          </a:p>
        </p:txBody>
      </p:sp>
      <p:pic>
        <p:nvPicPr>
          <p:cNvPr id="5" name="Picture 2" descr="C:\Users\luanas\Desktop\logo scuo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935" y="2564904"/>
            <a:ext cx="6120130" cy="2339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50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tour/1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  <a:noFill/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b="1" u="sng" dirty="0" smtClean="0">
                <a:solidFill>
                  <a:schemeClr val="accent6"/>
                </a:solidFill>
                <a:sym typeface="Wingdings 2"/>
              </a:rPr>
              <a:t></a:t>
            </a:r>
            <a:r>
              <a:rPr lang="it-IT" sz="2400" b="1" u="sng" dirty="0" smtClean="0"/>
              <a:t>Rho</a:t>
            </a:r>
            <a:r>
              <a:rPr lang="it-IT" sz="2400" b="1" dirty="0" smtClean="0"/>
              <a:t>-Made Expo 18-21/03)</a:t>
            </a:r>
          </a:p>
          <a:p>
            <a:pPr marL="0" indent="0">
              <a:buNone/>
            </a:pPr>
            <a:r>
              <a:rPr lang="it-IT" sz="2400" dirty="0"/>
              <a:t>1</a:t>
            </a:r>
            <a:r>
              <a:rPr lang="it-IT" sz="2400" dirty="0" smtClean="0"/>
              <a:t> </a:t>
            </a:r>
            <a:r>
              <a:rPr lang="it-IT" sz="2400" u="sng" dirty="0" smtClean="0"/>
              <a:t>Torino</a:t>
            </a:r>
            <a:r>
              <a:rPr lang="it-IT" sz="2400" dirty="0" smtClean="0"/>
              <a:t> (24-26/04, Piazza </a:t>
            </a:r>
            <a:r>
              <a:rPr lang="it-IT" sz="2400" dirty="0"/>
              <a:t>C</a:t>
            </a:r>
            <a:r>
              <a:rPr lang="it-IT" sz="2400" dirty="0" smtClean="0"/>
              <a:t>astello)</a:t>
            </a:r>
          </a:p>
          <a:p>
            <a:pPr marL="0" indent="0">
              <a:buNone/>
            </a:pPr>
            <a:r>
              <a:rPr lang="it-IT" sz="2400" dirty="0"/>
              <a:t>2</a:t>
            </a:r>
            <a:r>
              <a:rPr lang="it-IT" sz="2400" dirty="0" smtClean="0"/>
              <a:t> </a:t>
            </a:r>
            <a:r>
              <a:rPr lang="it-IT" sz="2400" u="sng" dirty="0" smtClean="0"/>
              <a:t>Milano</a:t>
            </a:r>
            <a:r>
              <a:rPr lang="it-IT" sz="2400" dirty="0" smtClean="0"/>
              <a:t> (27/04-3/05, Triennale)</a:t>
            </a:r>
          </a:p>
          <a:p>
            <a:pPr marL="0" indent="0">
              <a:buNone/>
            </a:pPr>
            <a:r>
              <a:rPr lang="it-IT" sz="2400" dirty="0"/>
              <a:t>3</a:t>
            </a:r>
            <a:r>
              <a:rPr lang="it-IT" sz="2400" dirty="0" smtClean="0"/>
              <a:t> </a:t>
            </a:r>
            <a:r>
              <a:rPr lang="it-IT" sz="2400" u="sng" dirty="0" smtClean="0"/>
              <a:t>Padova</a:t>
            </a:r>
            <a:r>
              <a:rPr lang="it-IT" sz="2400" dirty="0" smtClean="0"/>
              <a:t> (4-10/05)</a:t>
            </a:r>
          </a:p>
          <a:p>
            <a:pPr marL="0" indent="0">
              <a:buNone/>
            </a:pPr>
            <a:r>
              <a:rPr lang="it-IT" sz="2400" dirty="0"/>
              <a:t>4</a:t>
            </a:r>
            <a:r>
              <a:rPr lang="it-IT" sz="2400" dirty="0" smtClean="0"/>
              <a:t> </a:t>
            </a:r>
            <a:r>
              <a:rPr lang="it-IT" sz="2400" u="sng" dirty="0" smtClean="0"/>
              <a:t>Modena</a:t>
            </a:r>
            <a:r>
              <a:rPr lang="it-IT" sz="2400" dirty="0" smtClean="0"/>
              <a:t> (29/05-4/06)</a:t>
            </a:r>
          </a:p>
          <a:p>
            <a:pPr marL="0" indent="0">
              <a:buNone/>
            </a:pPr>
            <a:r>
              <a:rPr lang="it-IT" sz="2400" dirty="0"/>
              <a:t>5</a:t>
            </a:r>
            <a:r>
              <a:rPr lang="it-IT" sz="2400" dirty="0" smtClean="0"/>
              <a:t> </a:t>
            </a:r>
            <a:r>
              <a:rPr lang="it-IT" sz="2400" u="sng" dirty="0" smtClean="0"/>
              <a:t>Spoleto </a:t>
            </a:r>
            <a:r>
              <a:rPr lang="it-IT" sz="2400" dirty="0" smtClean="0"/>
              <a:t>(5-7/06)</a:t>
            </a:r>
          </a:p>
          <a:p>
            <a:pPr marL="0" indent="0">
              <a:buNone/>
            </a:pPr>
            <a:r>
              <a:rPr lang="it-IT" sz="2400" dirty="0"/>
              <a:t>6</a:t>
            </a:r>
            <a:r>
              <a:rPr lang="it-IT" sz="2400" dirty="0" smtClean="0"/>
              <a:t> </a:t>
            </a:r>
            <a:r>
              <a:rPr lang="it-IT" sz="2400" u="sng" dirty="0" smtClean="0"/>
              <a:t>Udine</a:t>
            </a:r>
            <a:r>
              <a:rPr lang="it-IT" sz="2400" dirty="0" smtClean="0"/>
              <a:t> (3-5/07)</a:t>
            </a:r>
          </a:p>
          <a:p>
            <a:pPr marL="0" indent="0">
              <a:buNone/>
            </a:pPr>
            <a:r>
              <a:rPr lang="it-IT" sz="2400" dirty="0"/>
              <a:t>7</a:t>
            </a:r>
            <a:r>
              <a:rPr lang="it-IT" sz="2400" dirty="0" smtClean="0"/>
              <a:t> </a:t>
            </a:r>
            <a:r>
              <a:rPr lang="it-IT" sz="2400" u="sng" dirty="0" smtClean="0"/>
              <a:t>Napoli</a:t>
            </a:r>
            <a:r>
              <a:rPr lang="it-IT" sz="2400" dirty="0" smtClean="0"/>
              <a:t> (11-16/09)</a:t>
            </a:r>
          </a:p>
          <a:p>
            <a:pPr marL="0" indent="0">
              <a:buNone/>
            </a:pPr>
            <a:r>
              <a:rPr lang="it-IT" sz="2400" dirty="0"/>
              <a:t>8</a:t>
            </a:r>
            <a:r>
              <a:rPr lang="it-IT" sz="2400" dirty="0" smtClean="0"/>
              <a:t> </a:t>
            </a:r>
            <a:r>
              <a:rPr lang="it-IT" sz="2400" u="sng" dirty="0" smtClean="0"/>
              <a:t>Roma</a:t>
            </a:r>
            <a:r>
              <a:rPr lang="it-IT" sz="2400" dirty="0" smtClean="0"/>
              <a:t> (17-20/09)</a:t>
            </a:r>
            <a:endParaRPr lang="it-IT" sz="2400" dirty="0"/>
          </a:p>
        </p:txBody>
      </p:sp>
      <p:pic>
        <p:nvPicPr>
          <p:cNvPr id="7" name="Segnaposto contenuto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1628800"/>
            <a:ext cx="3970784" cy="4392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C:\Users\luanas\Desktop\logo scuol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0120" cy="7647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:p14="http://schemas.microsoft.com/office/powerpoint/2010/main" xmlns="" val="26131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4632" cy="1470025"/>
          </a:xfrm>
        </p:spPr>
        <p:txBody>
          <a:bodyPr rtlCol="0">
            <a:no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b="1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b="1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b="1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Cittadinanzattiva, nata nel 1978 come Movimento federativo democratico, è costituita da cittadini che vogliono:</a:t>
            </a:r>
            <a:br>
              <a:rPr lang="it-IT" sz="2500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500" b="1" dirty="0" smtClean="0">
                <a:latin typeface="NewsGoth BT" pitchFamily="34" charset="0"/>
                <a:cs typeface="Times New Roman" pitchFamily="18" charset="0"/>
              </a:rPr>
              <a:t>- contribuire </a:t>
            </a: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alla costruzione di una società più umana e giusta: la cittadinanza attiva come processo di liberazione del cittadino da una condizione di “sudditanza”</a:t>
            </a:r>
            <a:br>
              <a:rPr lang="it-IT" sz="2500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500" b="1" dirty="0" smtClean="0">
                <a:latin typeface="NewsGoth BT" pitchFamily="34" charset="0"/>
                <a:cs typeface="Times New Roman" pitchFamily="18" charset="0"/>
              </a:rPr>
              <a:t>- fare </a:t>
            </a: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politica da cittadini, poiché la politica non è soltanto quella dei partiti o delle istituzioni</a:t>
            </a:r>
            <a:br>
              <a:rPr lang="it-IT" sz="2500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- </a:t>
            </a:r>
            <a:r>
              <a:rPr lang="it-IT" sz="2500" b="1" dirty="0" smtClean="0">
                <a:latin typeface="NewsGoth BT" pitchFamily="34" charset="0"/>
                <a:cs typeface="Times New Roman" pitchFamily="18" charset="0"/>
              </a:rPr>
              <a:t>promuovere</a:t>
            </a: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 l’attivismo e la partecipazione come presupposti per il cambiamento </a:t>
            </a:r>
            <a:br>
              <a:rPr lang="it-IT" sz="2500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- </a:t>
            </a:r>
            <a:r>
              <a:rPr lang="it-IT" sz="2500" b="1" dirty="0" smtClean="0">
                <a:latin typeface="NewsGoth BT" pitchFamily="34" charset="0"/>
                <a:cs typeface="Times New Roman" pitchFamily="18" charset="0"/>
              </a:rPr>
              <a:t>aiutare</a:t>
            </a: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 gli altri cittadini a risolvere, autonomamente, i problemi (</a:t>
            </a:r>
            <a:r>
              <a:rPr lang="it-IT" sz="2500" dirty="0" err="1" smtClean="0">
                <a:latin typeface="NewsGoth BT" pitchFamily="34" charset="0"/>
                <a:cs typeface="Times New Roman" pitchFamily="18" charset="0"/>
              </a:rPr>
              <a:t>empowerment</a:t>
            </a:r>
            <a:r>
              <a:rPr lang="it-IT" sz="2500" dirty="0" smtClean="0">
                <a:latin typeface="NewsGoth BT" pitchFamily="34" charset="0"/>
                <a:cs typeface="Times New Roman" pitchFamily="18" charset="0"/>
              </a:rPr>
              <a:t>)</a:t>
            </a:r>
            <a:r>
              <a:rPr lang="it-IT" sz="2800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NewsGoth BT" pitchFamily="34" charset="0"/>
                <a:cs typeface="Times New Roman" pitchFamily="18" charset="0"/>
              </a:rPr>
            </a:br>
            <a:endParaRPr lang="it-IT" sz="2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CasellaDiTesto 4"/>
          <p:cNvSpPr txBox="1">
            <a:spLocks noChangeArrowheads="1"/>
          </p:cNvSpPr>
          <p:nvPr/>
        </p:nvSpPr>
        <p:spPr bwMode="auto">
          <a:xfrm>
            <a:off x="611560" y="260350"/>
            <a:ext cx="640836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 smtClean="0"/>
              <a:t>CITTADINANZATTIVA: LA MISSIONE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/>
          <a:lstStyle/>
          <a:p>
            <a:pPr eaLnBrk="1" hangingPunct="1"/>
            <a:r>
              <a:rPr lang="it-IT" b="1" dirty="0" smtClean="0">
                <a:latin typeface="Arial" charset="0"/>
                <a:cs typeface="Arial" charset="0"/>
              </a:rPr>
              <a:t/>
            </a:r>
            <a:br>
              <a:rPr lang="it-IT" b="1" dirty="0" smtClean="0">
                <a:latin typeface="Arial" charset="0"/>
                <a:cs typeface="Arial" charset="0"/>
              </a:rPr>
            </a:br>
            <a:r>
              <a:rPr lang="it-IT" sz="2800" b="1" dirty="0" smtClean="0">
                <a:latin typeface="Arial" charset="0"/>
                <a:cs typeface="Arial" charset="0"/>
              </a:rPr>
              <a:t>EMPOWERMENT DEI SOGGETTI DEBOLI:</a:t>
            </a:r>
            <a:br>
              <a:rPr lang="it-IT" sz="2800" b="1" dirty="0" smtClean="0">
                <a:latin typeface="Arial" charset="0"/>
                <a:cs typeface="Arial" charset="0"/>
              </a:rPr>
            </a:br>
            <a:r>
              <a:rPr lang="it-IT" sz="2800" b="1" dirty="0" smtClean="0">
                <a:latin typeface="Arial" charset="0"/>
                <a:cs typeface="Arial" charset="0"/>
              </a:rPr>
              <a:t/>
            </a:r>
            <a:br>
              <a:rPr lang="it-IT" sz="2800" b="1" dirty="0" smtClean="0">
                <a:latin typeface="Arial" charset="0"/>
                <a:cs typeface="Arial" charset="0"/>
              </a:rPr>
            </a:br>
            <a:r>
              <a:rPr lang="it-IT" sz="2800" dirty="0" smtClean="0">
                <a:latin typeface="Arial" charset="0"/>
                <a:cs typeface="Arial" charset="0"/>
              </a:rPr>
              <a:t>L’impegno per l’istituzione del </a:t>
            </a:r>
            <a:br>
              <a:rPr lang="it-IT" sz="2800" dirty="0" smtClean="0">
                <a:latin typeface="Arial" charset="0"/>
                <a:cs typeface="Arial" charset="0"/>
              </a:rPr>
            </a:br>
            <a:r>
              <a:rPr lang="it-IT" sz="2800" dirty="0" smtClean="0">
                <a:latin typeface="Arial" charset="0"/>
                <a:cs typeface="Arial" charset="0"/>
              </a:rPr>
              <a:t>reato di tortura con</a:t>
            </a:r>
            <a:br>
              <a:rPr lang="it-IT" sz="2800" dirty="0" smtClean="0">
                <a:latin typeface="Arial" charset="0"/>
                <a:cs typeface="Arial" charset="0"/>
              </a:rPr>
            </a:br>
            <a:r>
              <a:rPr lang="it-IT" sz="2800" i="1" dirty="0" smtClean="0">
                <a:latin typeface="Arial" charset="0"/>
                <a:cs typeface="Arial" charset="0"/>
              </a:rPr>
              <a:t>Amnesty International </a:t>
            </a:r>
            <a:r>
              <a:rPr lang="it-IT" sz="2800" dirty="0" smtClean="0">
                <a:latin typeface="Arial" charset="0"/>
                <a:cs typeface="Arial" charset="0"/>
              </a:rPr>
              <a:t>e </a:t>
            </a:r>
            <a:r>
              <a:rPr lang="it-IT" sz="2800" i="1" dirty="0" smtClean="0">
                <a:latin typeface="Arial" charset="0"/>
                <a:cs typeface="Arial" charset="0"/>
              </a:rPr>
              <a:t>Antigone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Sottotitolo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416824" cy="422602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it-I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Articolo 118, ultimo comma (2001):</a:t>
            </a:r>
            <a:br>
              <a:rPr lang="it-I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it-IT" sz="3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“Stato, Regioni, Province, Comuni, </a:t>
            </a:r>
            <a:br>
              <a:rPr lang="it-IT" sz="3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it-IT" sz="3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Città metropolitane favoriscono l’autonoma iniziativa dei cittadini, singoli e associati, per lo svolgimento di attività di interesse generale, sulla base del principio di sussidiarietà”.</a:t>
            </a:r>
          </a:p>
        </p:txBody>
      </p:sp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971600" y="260350"/>
            <a:ext cx="669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/>
              <a:t>COSTITUZIONE E AZIONE CIVICA</a:t>
            </a:r>
            <a:endParaRPr lang="it-IT" sz="24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696200" cy="3006725"/>
          </a:xfrm>
        </p:spPr>
        <p:txBody>
          <a:bodyPr/>
          <a:lstStyle/>
          <a:p>
            <a:pPr eaLnBrk="1" hangingPunct="1"/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>“Imputati per eccesso di cittadinanza”</a:t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endParaRPr lang="it-IT" sz="24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181600"/>
            <a:ext cx="859155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>
              <a:latin typeface="Tw Cen MT" pitchFamily="34" charset="0"/>
            </a:endParaRPr>
          </a:p>
        </p:txBody>
      </p:sp>
      <p:sp>
        <p:nvSpPr>
          <p:cNvPr id="27653" name="CasellaDiTesto 3"/>
          <p:cNvSpPr txBox="1">
            <a:spLocks noChangeArrowheads="1"/>
          </p:cNvSpPr>
          <p:nvPr/>
        </p:nvSpPr>
        <p:spPr bwMode="auto">
          <a:xfrm>
            <a:off x="1763713" y="0"/>
            <a:ext cx="5903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solidFill>
                  <a:schemeClr val="bg1"/>
                </a:solidFill>
              </a:rPr>
              <a:t>Art. 118, u.c.: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52513"/>
            <a:ext cx="6835775" cy="3295650"/>
          </a:xfrm>
        </p:spPr>
        <p:txBody>
          <a:bodyPr/>
          <a:lstStyle/>
          <a:p>
            <a:pPr eaLnBrk="1" hangingPunct="1"/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> </a:t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>“Lava, se ci riesci”</a:t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>“Mangia, se ci riesci”</a:t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>“Segna, se ci riesci”</a:t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  <a:t> “Falla, se ci riesci” </a:t>
            </a:r>
            <a:br>
              <a:rPr lang="it-IT" sz="5400" b="1" dirty="0" smtClean="0">
                <a:solidFill>
                  <a:schemeClr val="accent2"/>
                </a:solidFill>
                <a:latin typeface="Tw Cen MT" pitchFamily="34" charset="0"/>
              </a:rPr>
            </a:br>
            <a:endParaRPr lang="it-IT" sz="24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181600"/>
            <a:ext cx="859155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>
              <a:latin typeface="Tw Cen MT" pitchFamily="34" charset="0"/>
            </a:endParaRPr>
          </a:p>
        </p:txBody>
      </p:sp>
      <p:sp>
        <p:nvSpPr>
          <p:cNvPr id="28677" name="CasellaDiTesto 3"/>
          <p:cNvSpPr txBox="1">
            <a:spLocks noChangeArrowheads="1"/>
          </p:cNvSpPr>
          <p:nvPr/>
        </p:nvSpPr>
        <p:spPr bwMode="auto">
          <a:xfrm>
            <a:off x="1763713" y="0"/>
            <a:ext cx="5903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solidFill>
                  <a:schemeClr val="bg1"/>
                </a:solidFill>
              </a:rPr>
              <a:t>Art. 118, u.c.:</a:t>
            </a:r>
          </a:p>
        </p:txBody>
      </p:sp>
      <p:pic>
        <p:nvPicPr>
          <p:cNvPr id="28678" name="Immagine 5" descr="mang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38608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Immagine 6" descr="la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1196975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827088" y="98107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it-IT" sz="2800" i="1">
              <a:solidFill>
                <a:schemeClr val="tx2"/>
              </a:solidFill>
            </a:endParaRPr>
          </a:p>
        </p:txBody>
      </p:sp>
      <p:pic>
        <p:nvPicPr>
          <p:cNvPr id="7" name="obiettivo-barriere-taglia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CasellaDiTesto 5"/>
          <p:cNvSpPr txBox="1">
            <a:spLocks noChangeArrowheads="1"/>
          </p:cNvSpPr>
          <p:nvPr/>
        </p:nvSpPr>
        <p:spPr bwMode="auto">
          <a:xfrm>
            <a:off x="2411413" y="260350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/>
              <a:t>SE NON CI FOSSERO…</a:t>
            </a:r>
          </a:p>
        </p:txBody>
      </p:sp>
      <p:graphicFrame>
        <p:nvGraphicFramePr>
          <p:cNvPr id="5" name="Diagramma 4"/>
          <p:cNvGraphicFramePr/>
          <p:nvPr/>
        </p:nvGraphicFramePr>
        <p:xfrm>
          <a:off x="53955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po 5"/>
          <p:cNvGrpSpPr>
            <a:grpSpLocks/>
          </p:cNvGrpSpPr>
          <p:nvPr/>
        </p:nvGrpSpPr>
        <p:grpSpPr bwMode="auto">
          <a:xfrm>
            <a:off x="6732588" y="1484313"/>
            <a:ext cx="1935162" cy="4064000"/>
            <a:chOff x="4160490" y="0"/>
            <a:chExt cx="1934765" cy="4064000"/>
          </a:xfrm>
        </p:grpSpPr>
        <p:sp>
          <p:nvSpPr>
            <p:cNvPr id="7" name="Operazione manuale 6"/>
            <p:cNvSpPr/>
            <p:nvPr/>
          </p:nvSpPr>
          <p:spPr>
            <a:xfrm rot="16200000">
              <a:off x="3095873" y="1064618"/>
              <a:ext cx="4064000" cy="1934765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perazione manuale 4"/>
            <p:cNvSpPr/>
            <p:nvPr/>
          </p:nvSpPr>
          <p:spPr>
            <a:xfrm rot="21600000">
              <a:off x="4160490" y="812800"/>
              <a:ext cx="1934765" cy="243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0" tIns="0" rIns="128488" bIns="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9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Associazioni per i malati cronici e le malattie rare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buFont typeface="Arial" charset="0"/>
                <a:buChar char="•"/>
                <a:defRPr/>
              </a:pPr>
              <a:r>
                <a:rPr lang="it-IT" sz="2000" dirty="0">
                  <a:solidFill>
                    <a:srgbClr val="FFFFFF"/>
                  </a:solidFill>
                  <a:cs typeface="Arial" charset="0"/>
                </a:rPr>
                <a:t> …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buFont typeface="Arial" charset="0"/>
                <a:buChar char="•"/>
                <a:defRPr/>
              </a:pPr>
              <a:r>
                <a:rPr lang="it-IT" sz="2000" dirty="0">
                  <a:solidFill>
                    <a:srgbClr val="FFFFFF"/>
                  </a:solidFill>
                  <a:cs typeface="Arial" charset="0"/>
                </a:rPr>
                <a:t> …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buFont typeface="Arial" charset="0"/>
                <a:buChar char="•"/>
                <a:defRPr/>
              </a:pPr>
              <a:r>
                <a:rPr lang="it-IT" sz="2000" dirty="0">
                  <a:solidFill>
                    <a:srgbClr val="FFFFFF"/>
                  </a:solidFill>
                  <a:cs typeface="Arial" charset="0"/>
                </a:rPr>
                <a:t> …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buFont typeface="Arial" charset="0"/>
                <a:buChar char="•"/>
                <a:defRPr/>
              </a:pPr>
              <a:r>
                <a:rPr lang="it-IT" sz="2000" dirty="0">
                  <a:solidFill>
                    <a:srgbClr val="FFFFFF"/>
                  </a:solidFill>
                  <a:cs typeface="Arial" charset="0"/>
                </a:rPr>
                <a:t> …</a:t>
              </a:r>
            </a:p>
            <a:p>
              <a:pPr marL="171450" lvl="1" indent="-171450" defTabSz="8890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it-IT" sz="16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7200900" cy="52562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smtClean="0">
              <a:latin typeface="NewsGoth BT" pitchFamily="34" charset="0"/>
            </a:endParaRPr>
          </a:p>
        </p:txBody>
      </p:sp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827088" y="98107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 sz="2800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5060" name="CasellaDiTesto 3"/>
          <p:cNvSpPr txBox="1">
            <a:spLocks noChangeArrowheads="1"/>
          </p:cNvSpPr>
          <p:nvPr/>
        </p:nvSpPr>
        <p:spPr bwMode="auto">
          <a:xfrm>
            <a:off x="1763713" y="0"/>
            <a:ext cx="5903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solidFill>
                  <a:schemeClr val="bg1"/>
                </a:solidFill>
                <a:latin typeface="Calibri" pitchFamily="34" charset="0"/>
              </a:rPr>
              <a:t>Le parle d’ordine</a:t>
            </a:r>
          </a:p>
        </p:txBody>
      </p:sp>
      <p:pic>
        <p:nvPicPr>
          <p:cNvPr id="6" name="Contest Cittadinanzattiva Onlus - _Discover a new world. Vo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5400600"/>
            <a:ext cx="9144000" cy="1484784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271713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latin typeface="Impact" panose="020B0806030902050204" pitchFamily="34" charset="0"/>
                <a:ea typeface="ＭＳ Ｐゴシック" charset="-128"/>
                <a:cs typeface="ＭＳ Ｐゴシック" charset="-128"/>
              </a:rPr>
              <a:t>Prima festa nazionale per la lotta allo spreco</a:t>
            </a:r>
          </a:p>
          <a:p>
            <a:pPr algn="r">
              <a:tabLst>
                <a:tab pos="0" algn="l"/>
                <a:tab pos="914400" algn="l"/>
                <a:tab pos="1828800" algn="l"/>
                <a:tab pos="2271713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latin typeface="+mj-lt"/>
                <a:ea typeface="ＭＳ Ｐゴシック" charset="-128"/>
                <a:cs typeface="ＭＳ Ｐゴシック" charset="-128"/>
              </a:rPr>
              <a:t>Cittadinanza in festa 2014</a:t>
            </a:r>
          </a:p>
          <a:p>
            <a:pPr algn="r">
              <a:tabLst>
                <a:tab pos="0" algn="l"/>
                <a:tab pos="914400" algn="l"/>
                <a:tab pos="1828800" algn="l"/>
                <a:tab pos="2271713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smtClean="0">
                <a:latin typeface="+mj-lt"/>
                <a:ea typeface="ＭＳ Ｐゴシック" charset="-128"/>
                <a:cs typeface="ＭＳ Ｐゴシック" charset="-128"/>
              </a:rPr>
              <a:t>Spoleto, 2-4 maggio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041" y="1556792"/>
            <a:ext cx="6217920" cy="33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170"/>
    </mc:Choice>
    <mc:Fallback>
      <p:transition advTm="117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arm7.staticflickr.com/6064/6108871964_f82fd606a5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11559" y="455327"/>
            <a:ext cx="7921253" cy="5254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xtLst/>
        </p:spPr>
        <p:txBody>
          <a:bodyPr wrap="square" lIns="18000" tIns="46800" rIns="18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l"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E2001A"/>
                </a:solidFill>
                <a:latin typeface="Impact" pitchFamily="34" charset="0"/>
              </a:rPr>
              <a:t>La location</a:t>
            </a:r>
            <a:endParaRPr lang="en-US" sz="2800" dirty="0">
              <a:solidFill>
                <a:srgbClr val="E2001A"/>
              </a:solidFill>
              <a:latin typeface="Impact" pitchFamily="34" charset="0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1" y="5045496"/>
            <a:ext cx="9144000" cy="1191816"/>
          </a:xfrm>
          <a:prstGeom prst="roundRect">
            <a:avLst/>
          </a:prstGeom>
          <a:solidFill>
            <a:srgbClr val="E2001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endParaRPr lang="it-IT" sz="800" b="1" dirty="0" smtClean="0">
              <a:ea typeface="Arial" pitchFamily="-123" charset="0"/>
              <a:cs typeface="Arial" pitchFamily="-123" charset="0"/>
            </a:endParaRPr>
          </a:p>
          <a:p>
            <a:pPr>
              <a:lnSpc>
                <a:spcPct val="80000"/>
              </a:lnSpc>
            </a:pPr>
            <a:r>
              <a:rPr lang="it-IT" sz="1800" b="1" dirty="0" smtClean="0">
                <a:ea typeface="Arial" pitchFamily="-123" charset="0"/>
                <a:cs typeface="Arial" pitchFamily="-123" charset="0"/>
              </a:rPr>
              <a:t>A </a:t>
            </a:r>
            <a:r>
              <a:rPr lang="it-IT" sz="1800" b="1" dirty="0">
                <a:ea typeface="Arial" pitchFamily="-123" charset="0"/>
                <a:cs typeface="Arial" pitchFamily="-123" charset="0"/>
              </a:rPr>
              <a:t>S</a:t>
            </a:r>
            <a:r>
              <a:rPr lang="it-IT" sz="1800" b="1" dirty="0" smtClean="0">
                <a:ea typeface="Arial" pitchFamily="-123" charset="0"/>
                <a:cs typeface="Arial" pitchFamily="-123" charset="0"/>
              </a:rPr>
              <a:t>poleto, una città viva, luogo simbolo di cultura.</a:t>
            </a:r>
          </a:p>
          <a:p>
            <a:pPr>
              <a:lnSpc>
                <a:spcPct val="80000"/>
              </a:lnSpc>
            </a:pPr>
            <a:r>
              <a:rPr lang="it-IT" sz="1800" b="1" dirty="0" smtClean="0">
                <a:ea typeface="Arial" pitchFamily="-123" charset="0"/>
                <a:cs typeface="Arial" pitchFamily="-123" charset="0"/>
              </a:rPr>
              <a:t>Nella Rocca Albornoziana, location suggestiva e multifunzionale </a:t>
            </a:r>
          </a:p>
          <a:p>
            <a:pPr>
              <a:lnSpc>
                <a:spcPct val="80000"/>
              </a:lnSpc>
            </a:pPr>
            <a:r>
              <a:rPr lang="it-IT" sz="1800" b="1" dirty="0" smtClean="0">
                <a:ea typeface="Arial" pitchFamily="-123" charset="0"/>
                <a:cs typeface="Arial" pitchFamily="-123" charset="0"/>
              </a:rPr>
              <a:t>con spazi diversificati che accolgono contemporaneamente le diverse iniziative (eventi, workshop, laboratori, </a:t>
            </a:r>
            <a:r>
              <a:rPr lang="it-IT" sz="1800" b="1" dirty="0" err="1" smtClean="0">
                <a:ea typeface="Arial" pitchFamily="-123" charset="0"/>
                <a:cs typeface="Arial" pitchFamily="-123" charset="0"/>
              </a:rPr>
              <a:t>etc</a:t>
            </a:r>
            <a:r>
              <a:rPr lang="it-IT" sz="1800" b="1" dirty="0" smtClean="0">
                <a:ea typeface="Arial" pitchFamily="-123" charset="0"/>
                <a:cs typeface="Arial" pitchFamily="-123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601715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 bwMode="auto">
          <a:xfrm>
            <a:off x="2891814" y="1916833"/>
            <a:ext cx="3408378" cy="2592288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1560" y="260649"/>
            <a:ext cx="3816424" cy="52540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xtLst/>
        </p:spPr>
        <p:txBody>
          <a:bodyPr wrap="square" lIns="18000" tIns="46800" rIns="18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l"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E2001A"/>
                </a:solidFill>
                <a:latin typeface="Impact" pitchFamily="34" charset="0"/>
              </a:rPr>
              <a:t>I 3 </a:t>
            </a:r>
            <a:r>
              <a:rPr lang="en-US" sz="2800" dirty="0" err="1" smtClean="0">
                <a:solidFill>
                  <a:srgbClr val="E2001A"/>
                </a:solidFill>
                <a:latin typeface="Impact" pitchFamily="34" charset="0"/>
              </a:rPr>
              <a:t>temi</a:t>
            </a:r>
            <a:r>
              <a:rPr lang="en-US" sz="2800" dirty="0" smtClean="0">
                <a:solidFill>
                  <a:srgbClr val="E2001A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E2001A"/>
                </a:solidFill>
                <a:latin typeface="Impact" pitchFamily="34" charset="0"/>
              </a:rPr>
              <a:t>guida</a:t>
            </a:r>
            <a:r>
              <a:rPr lang="en-US" sz="2800" dirty="0" smtClean="0">
                <a:solidFill>
                  <a:srgbClr val="E2001A"/>
                </a:solidFill>
                <a:latin typeface="Impact" pitchFamily="34" charset="0"/>
              </a:rPr>
              <a:t> </a:t>
            </a:r>
            <a:endParaRPr lang="en-US" sz="2800" dirty="0">
              <a:solidFill>
                <a:srgbClr val="E2001A"/>
              </a:solidFill>
              <a:latin typeface="Impact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915816" y="2132857"/>
            <a:ext cx="3408379" cy="2006699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80000"/>
              </a:lnSpc>
              <a:buClr>
                <a:srgbClr val="E2001A"/>
              </a:buClr>
            </a:pPr>
            <a:r>
              <a:rPr lang="it-IT" sz="2000" b="1" spc="300" dirty="0" smtClean="0">
                <a:latin typeface="Aharoni" panose="02010803020104030203" pitchFamily="2" charset="-79"/>
                <a:ea typeface="Arial" pitchFamily="-123" charset="0"/>
                <a:cs typeface="Aharoni" panose="02010803020104030203" pitchFamily="2" charset="-79"/>
              </a:rPr>
              <a:t>      Spreco </a:t>
            </a:r>
          </a:p>
          <a:p>
            <a:pPr>
              <a:lnSpc>
                <a:spcPct val="80000"/>
              </a:lnSpc>
              <a:buClr>
                <a:srgbClr val="E2001A"/>
              </a:buClr>
            </a:pPr>
            <a:r>
              <a:rPr lang="it-IT" sz="2000" b="1" spc="300" dirty="0" smtClean="0">
                <a:latin typeface="Aharoni" panose="02010803020104030203" pitchFamily="2" charset="-79"/>
                <a:ea typeface="Arial" pitchFamily="-123" charset="0"/>
                <a:cs typeface="Aharoni" panose="02010803020104030203" pitchFamily="2" charset="-79"/>
              </a:rPr>
              <a:t>    alimentare</a:t>
            </a:r>
            <a:endParaRPr lang="it-IT" sz="2000" b="1" spc="300" dirty="0">
              <a:latin typeface="Aharoni" panose="02010803020104030203" pitchFamily="2" charset="-79"/>
              <a:ea typeface="Arial" pitchFamily="-123" charset="0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buClr>
                <a:srgbClr val="E2001A"/>
              </a:buClr>
            </a:pPr>
            <a:endParaRPr lang="it-IT" sz="1600" dirty="0" smtClean="0">
              <a:ea typeface="Arial" pitchFamily="-123" charset="0"/>
              <a:cs typeface="Arial" pitchFamily="-123" charset="0"/>
            </a:endParaRPr>
          </a:p>
          <a:p>
            <a:pPr>
              <a:lnSpc>
                <a:spcPct val="80000"/>
              </a:lnSpc>
              <a:buClr>
                <a:srgbClr val="E2001A"/>
              </a:buClr>
            </a:pPr>
            <a:r>
              <a:rPr lang="it-IT" sz="2200" b="1" spc="300" dirty="0" smtClean="0">
                <a:latin typeface="Aharoni" panose="02010803020104030203" pitchFamily="2" charset="-79"/>
                <a:ea typeface="Arial" pitchFamily="-123" charset="0"/>
                <a:cs typeface="Aharoni" panose="02010803020104030203" pitchFamily="2" charset="-79"/>
              </a:rPr>
              <a:t>           Spreco</a:t>
            </a:r>
            <a:endParaRPr lang="it-IT" sz="2200" b="1" spc="300" dirty="0">
              <a:latin typeface="Aharoni" panose="02010803020104030203" pitchFamily="2" charset="-79"/>
              <a:ea typeface="Arial" pitchFamily="-123" charset="0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buClr>
                <a:srgbClr val="E2001A"/>
              </a:buClr>
            </a:pPr>
            <a:r>
              <a:rPr lang="it-IT" sz="2200" b="1" spc="300" dirty="0" smtClean="0">
                <a:latin typeface="Aharoni" panose="02010803020104030203" pitchFamily="2" charset="-79"/>
                <a:ea typeface="Arial" pitchFamily="-123" charset="0"/>
                <a:cs typeface="Aharoni" panose="02010803020104030203" pitchFamily="2" charset="-79"/>
              </a:rPr>
              <a:t>      ambientale</a:t>
            </a:r>
            <a:endParaRPr lang="it-IT" sz="2200" b="1" spc="300" dirty="0">
              <a:latin typeface="Aharoni" panose="02010803020104030203" pitchFamily="2" charset="-79"/>
              <a:ea typeface="Arial" pitchFamily="-123" charset="0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buClr>
                <a:srgbClr val="E2001A"/>
              </a:buClr>
            </a:pPr>
            <a:endParaRPr lang="it-IT" sz="1600" dirty="0" smtClean="0">
              <a:ea typeface="Arial" pitchFamily="-123" charset="0"/>
              <a:cs typeface="Arial" pitchFamily="-123" charset="0"/>
            </a:endParaRPr>
          </a:p>
          <a:p>
            <a:pPr>
              <a:lnSpc>
                <a:spcPct val="80000"/>
              </a:lnSpc>
              <a:buClr>
                <a:srgbClr val="E2001A"/>
              </a:buClr>
            </a:pPr>
            <a:r>
              <a:rPr lang="it-IT" sz="2000" b="1" spc="300" dirty="0" smtClean="0">
                <a:latin typeface="Aharoni" panose="02010803020104030203" pitchFamily="2" charset="-79"/>
                <a:ea typeface="Arial" pitchFamily="-123" charset="0"/>
                <a:cs typeface="Aharoni" panose="02010803020104030203" pitchFamily="2" charset="-79"/>
              </a:rPr>
              <a:t>         Spreco</a:t>
            </a:r>
            <a:endParaRPr lang="it-IT" sz="2000" b="1" spc="300" dirty="0">
              <a:latin typeface="Aharoni" panose="02010803020104030203" pitchFamily="2" charset="-79"/>
              <a:ea typeface="Arial" pitchFamily="-123" charset="0"/>
              <a:cs typeface="Aharoni" panose="02010803020104030203" pitchFamily="2" charset="-79"/>
            </a:endParaRPr>
          </a:p>
          <a:p>
            <a:pPr>
              <a:lnSpc>
                <a:spcPct val="80000"/>
              </a:lnSpc>
              <a:buClr>
                <a:srgbClr val="E2001A"/>
              </a:buClr>
            </a:pPr>
            <a:r>
              <a:rPr lang="it-IT" sz="2000" b="1" spc="300" dirty="0" smtClean="0">
                <a:latin typeface="Aharoni" panose="02010803020104030203" pitchFamily="2" charset="-79"/>
                <a:ea typeface="Arial" pitchFamily="-123" charset="0"/>
                <a:cs typeface="Aharoni" panose="02010803020104030203" pitchFamily="2" charset="-79"/>
              </a:rPr>
              <a:t>       sanitario</a:t>
            </a:r>
            <a:endParaRPr lang="it-IT" sz="2000" b="1" spc="300" dirty="0">
              <a:latin typeface="Aharoni" panose="02010803020104030203" pitchFamily="2" charset="-79"/>
              <a:ea typeface="Arial" pitchFamily="-123" charset="0"/>
              <a:cs typeface="Aharoni" panose="02010803020104030203" pitchFamily="2" charset="-79"/>
            </a:endParaRPr>
          </a:p>
        </p:txBody>
      </p:sp>
      <p:sp>
        <p:nvSpPr>
          <p:cNvPr id="17" name="Fumetto 2 16"/>
          <p:cNvSpPr/>
          <p:nvPr/>
        </p:nvSpPr>
        <p:spPr bwMode="auto">
          <a:xfrm>
            <a:off x="6156176" y="3429000"/>
            <a:ext cx="2411760" cy="1656185"/>
          </a:xfrm>
          <a:prstGeom prst="wedgeRoundRectCallout">
            <a:avLst>
              <a:gd name="adj1" fmla="val -96365"/>
              <a:gd name="adj2" fmla="val -3021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it-IT" sz="1400" b="1" dirty="0" smtClean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Corruzione, burocrazia, arretratezza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impediscono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l’efficienza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dei servizi, la cultura della prevenzione,</a:t>
            </a:r>
          </a:p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il rispetto dei diritti </a:t>
            </a:r>
            <a:endParaRPr lang="it-IT" sz="1400" dirty="0">
              <a:solidFill>
                <a:schemeClr val="bg2">
                  <a:lumMod val="75000"/>
                </a:schemeClr>
              </a:solidFill>
              <a:ea typeface="Arial" pitchFamily="-123" charset="0"/>
              <a:cs typeface="Arial" pitchFamily="-123" charset="0"/>
            </a:endParaRPr>
          </a:p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del malato.</a:t>
            </a:r>
            <a:endParaRPr lang="it-IT" sz="1400" dirty="0">
              <a:solidFill>
                <a:schemeClr val="bg2">
                  <a:lumMod val="75000"/>
                </a:schemeClr>
              </a:solidFill>
              <a:ea typeface="Arial" pitchFamily="-123" charset="0"/>
              <a:cs typeface="Arial" pitchFamily="-123" charset="0"/>
            </a:endParaRPr>
          </a:p>
        </p:txBody>
      </p:sp>
      <p:sp>
        <p:nvSpPr>
          <p:cNvPr id="11" name="Fumetto 2 10"/>
          <p:cNvSpPr/>
          <p:nvPr/>
        </p:nvSpPr>
        <p:spPr bwMode="auto">
          <a:xfrm>
            <a:off x="5940152" y="980728"/>
            <a:ext cx="2592288" cy="1656185"/>
          </a:xfrm>
          <a:prstGeom prst="wedgeRoundRectCallout">
            <a:avLst>
              <a:gd name="adj1" fmla="val -98699"/>
              <a:gd name="adj2" fmla="val 3178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In UE si buttano </a:t>
            </a:r>
            <a:r>
              <a:rPr lang="it-IT" sz="1400" b="1" dirty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89 milioni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di tonnellate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di cibo l’anno. </a:t>
            </a:r>
            <a:r>
              <a:rPr lang="it-IT" sz="1400" b="1" dirty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179 kg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per abitante.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Una fonte di </a:t>
            </a:r>
            <a:r>
              <a:rPr lang="it-IT" sz="1400" b="1" dirty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inquinamento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. Non dipende solo dall’industria. </a:t>
            </a:r>
          </a:p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Il </a:t>
            </a:r>
            <a:r>
              <a:rPr lang="it-IT" sz="1400" b="1" dirty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consumatore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 è il maggior responsabile.</a:t>
            </a:r>
            <a:endParaRPr lang="it-IT" sz="1400" b="1" dirty="0">
              <a:solidFill>
                <a:srgbClr val="E2001A"/>
              </a:solidFill>
              <a:ea typeface="Arial" pitchFamily="-123" charset="0"/>
              <a:cs typeface="Arial" pitchFamily="-123" charset="0"/>
            </a:endParaRPr>
          </a:p>
        </p:txBody>
      </p:sp>
      <p:sp>
        <p:nvSpPr>
          <p:cNvPr id="12" name="Fumetto 2 11"/>
          <p:cNvSpPr/>
          <p:nvPr/>
        </p:nvSpPr>
        <p:spPr bwMode="auto">
          <a:xfrm>
            <a:off x="179512" y="3356992"/>
            <a:ext cx="2411760" cy="1728192"/>
          </a:xfrm>
          <a:prstGeom prst="wedgeRoundRectCallout">
            <a:avLst>
              <a:gd name="adj1" fmla="val 97872"/>
              <a:gd name="adj2" fmla="val -4720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Mala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gestione dei </a:t>
            </a:r>
            <a:r>
              <a:rPr lang="it-IT" sz="1400" b="1" dirty="0" smtClean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rifiuti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. Impiego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inefficiente delle </a:t>
            </a:r>
            <a:r>
              <a:rPr lang="it-IT" sz="1400" b="1" dirty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risorse </a:t>
            </a:r>
            <a:r>
              <a:rPr lang="it-IT" sz="1400" b="1" dirty="0" smtClean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energetiche.</a:t>
            </a:r>
          </a:p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Abbandono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al degrado </a:t>
            </a:r>
            <a:endParaRPr lang="it-IT" sz="1400" dirty="0" smtClean="0">
              <a:solidFill>
                <a:schemeClr val="bg2">
                  <a:lumMod val="75000"/>
                </a:schemeClr>
              </a:solidFill>
              <a:ea typeface="Arial" pitchFamily="-123" charset="0"/>
              <a:cs typeface="Arial" pitchFamily="-123" charset="0"/>
            </a:endParaRPr>
          </a:p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di </a:t>
            </a:r>
            <a:r>
              <a:rPr lang="it-IT" sz="1400" b="1" dirty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beni paesaggistici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,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architettonici. Abuso </a:t>
            </a:r>
          </a:p>
          <a:p>
            <a:pPr>
              <a:lnSpc>
                <a:spcPct val="8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ea typeface="Arial" pitchFamily="-123" charset="0"/>
                <a:cs typeface="Arial" pitchFamily="-123" charset="0"/>
              </a:rPr>
              <a:t>del </a:t>
            </a:r>
            <a:r>
              <a:rPr lang="it-IT" sz="1400" b="1" dirty="0" smtClean="0">
                <a:solidFill>
                  <a:srgbClr val="E2001A"/>
                </a:solidFill>
                <a:ea typeface="Arial" pitchFamily="-123" charset="0"/>
                <a:cs typeface="Arial" pitchFamily="-123" charset="0"/>
              </a:rPr>
              <a:t>territorio.</a:t>
            </a:r>
            <a:endParaRPr lang="it-IT" sz="1400" b="1" dirty="0">
              <a:solidFill>
                <a:srgbClr val="E2001A"/>
              </a:solidFill>
              <a:ea typeface="Arial" pitchFamily="-123" charset="0"/>
              <a:cs typeface="Arial" pitchFamily="-123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931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lide PPT_new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52513"/>
            <a:ext cx="6835775" cy="3295650"/>
          </a:xfrm>
        </p:spPr>
        <p:txBody>
          <a:bodyPr/>
          <a:lstStyle/>
          <a:p>
            <a:pPr eaLnBrk="1" hangingPunct="1"/>
            <a: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</a:br>
            <a: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  <a:t/>
            </a:r>
            <a:br>
              <a:rPr lang="it-IT" sz="5400" b="1" smtClean="0">
                <a:solidFill>
                  <a:schemeClr val="accent2"/>
                </a:solidFill>
                <a:latin typeface="Tw Cen MT" pitchFamily="34" charset="0"/>
              </a:rPr>
            </a:br>
            <a:endParaRPr lang="it-IT" sz="2400" b="1" smtClean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052513"/>
            <a:ext cx="8353425" cy="5805487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it-IT" sz="2400" smtClean="0">
              <a:latin typeface="Tw Cen MT" pitchFamily="34" charset="0"/>
            </a:endParaRPr>
          </a:p>
        </p:txBody>
      </p:sp>
      <p:sp>
        <p:nvSpPr>
          <p:cNvPr id="38917" name="CasellaDiTesto 3"/>
          <p:cNvSpPr txBox="1">
            <a:spLocks noChangeArrowheads="1"/>
          </p:cNvSpPr>
          <p:nvPr/>
        </p:nvSpPr>
        <p:spPr bwMode="auto">
          <a:xfrm>
            <a:off x="1547813" y="188913"/>
            <a:ext cx="61198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900" b="1">
                <a:solidFill>
                  <a:schemeClr val="bg1"/>
                </a:solidFill>
              </a:rPr>
              <a:t>Il reclutamento</a:t>
            </a:r>
          </a:p>
        </p:txBody>
      </p:sp>
      <p:pic>
        <p:nvPicPr>
          <p:cNvPr id="38918" name="Immagine 6" descr="attiva_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88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Immagine 7" descr="attiva_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981075"/>
            <a:ext cx="4321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Immagine 9" descr="attiva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852738"/>
            <a:ext cx="2663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Immagine 10" descr="attiva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852738"/>
            <a:ext cx="27003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Immagine 11" descr="attiva_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2852738"/>
            <a:ext cx="27717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Immagine 12" descr="attiva_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868863"/>
            <a:ext cx="265271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Immagine 13" descr="attiva_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4868863"/>
            <a:ext cx="280828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Immagine 14" descr="attivi_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868863"/>
            <a:ext cx="279558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196753"/>
            <a:ext cx="6656388" cy="5040536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campagna “Disponibile”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 </a:t>
            </a:r>
            <a:r>
              <a:rPr lang="it-IT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Sblocca Italia</a:t>
            </a: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l’articolo 24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Spoleto, 5-7 giugno 2015</a:t>
            </a:r>
          </a:p>
        </p:txBody>
      </p:sp>
      <p:sp>
        <p:nvSpPr>
          <p:cNvPr id="41987" name="CasellaDiTesto 5"/>
          <p:cNvSpPr txBox="1">
            <a:spLocks noChangeArrowheads="1"/>
          </p:cNvSpPr>
          <p:nvPr/>
        </p:nvSpPr>
        <p:spPr bwMode="auto">
          <a:xfrm>
            <a:off x="1187450" y="260350"/>
            <a:ext cx="619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err="1" smtClean="0"/>
              <a:t>SPREK.O.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3863" cy="1470025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b="1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b="1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b="1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800" dirty="0" smtClean="0">
                <a:latin typeface="NewsGoth BT" pitchFamily="34" charset="0"/>
              </a:rPr>
              <a:t>Nel 2013 </a:t>
            </a:r>
            <a:r>
              <a:rPr lang="it-IT" sz="2800" b="1" dirty="0" smtClean="0">
                <a:latin typeface="NewsGoth BT" pitchFamily="34" charset="0"/>
              </a:rPr>
              <a:t>circa 110.000 cittadini </a:t>
            </a:r>
            <a:r>
              <a:rPr lang="it-IT" sz="2800" dirty="0" smtClean="0">
                <a:latin typeface="NewsGoth BT" pitchFamily="34" charset="0"/>
              </a:rPr>
              <a:t>hanno aderito a Cittadinanzattiva, con adesioni di singoli individui o patti di adesione collettiva di comitati o associazioni. </a:t>
            </a:r>
            <a:br>
              <a:rPr lang="it-IT" sz="2800" dirty="0" smtClean="0">
                <a:latin typeface="NewsGoth BT" pitchFamily="34" charset="0"/>
              </a:rPr>
            </a:br>
            <a:r>
              <a:rPr lang="it-IT" sz="2800" dirty="0" smtClean="0">
                <a:latin typeface="NewsGoth BT" pitchFamily="34" charset="0"/>
              </a:rPr>
              <a:t>L’organizzazione è presente sul territorio nazionale, con:</a:t>
            </a:r>
            <a:br>
              <a:rPr lang="it-IT" sz="2800" dirty="0" smtClean="0">
                <a:latin typeface="NewsGoth BT" pitchFamily="34" charset="0"/>
              </a:rPr>
            </a:br>
            <a:r>
              <a:rPr lang="it-IT" sz="2800" b="1" dirty="0" smtClean="0">
                <a:latin typeface="NewsGoth BT" pitchFamily="34" charset="0"/>
              </a:rPr>
              <a:t> - 21 </a:t>
            </a:r>
            <a:r>
              <a:rPr lang="it-IT" sz="2800" dirty="0" smtClean="0">
                <a:latin typeface="NewsGoth BT" pitchFamily="34" charset="0"/>
              </a:rPr>
              <a:t>Segreterie regionali</a:t>
            </a:r>
            <a:br>
              <a:rPr lang="it-IT" sz="2800" dirty="0" smtClean="0">
                <a:latin typeface="NewsGoth BT" pitchFamily="34" charset="0"/>
              </a:rPr>
            </a:br>
            <a:r>
              <a:rPr lang="it-IT" sz="2800" b="1" dirty="0" smtClean="0">
                <a:latin typeface="NewsGoth BT" pitchFamily="34" charset="0"/>
              </a:rPr>
              <a:t> - 280 </a:t>
            </a:r>
            <a:r>
              <a:rPr lang="it-IT" sz="2800" dirty="0" smtClean="0">
                <a:latin typeface="NewsGoth BT" pitchFamily="34" charset="0"/>
              </a:rPr>
              <a:t>Assemblee territoriali </a:t>
            </a:r>
            <a:br>
              <a:rPr lang="it-IT" sz="2800" dirty="0" smtClean="0">
                <a:latin typeface="NewsGoth BT" pitchFamily="34" charset="0"/>
              </a:rPr>
            </a:br>
            <a:r>
              <a:rPr lang="it-IT" sz="2800" b="1" dirty="0" smtClean="0">
                <a:latin typeface="NewsGoth BT" pitchFamily="34" charset="0"/>
              </a:rPr>
              <a:t> - più di 300 </a:t>
            </a:r>
            <a:r>
              <a:rPr lang="it-IT" sz="2800" dirty="0" smtClean="0">
                <a:latin typeface="NewsGoth BT" pitchFamily="34" charset="0"/>
              </a:rPr>
              <a:t>sezioni del Tribunale per i diritti del malato dislocate negli ospedali italiani</a:t>
            </a:r>
            <a:br>
              <a:rPr lang="it-IT" sz="2800" dirty="0" smtClean="0">
                <a:latin typeface="NewsGoth BT" pitchFamily="34" charset="0"/>
              </a:rPr>
            </a:br>
            <a:r>
              <a:rPr lang="it-IT" sz="2800" dirty="0" smtClean="0">
                <a:latin typeface="NewsGoth BT" pitchFamily="34" charset="0"/>
              </a:rPr>
              <a:t> - </a:t>
            </a:r>
            <a:r>
              <a:rPr lang="it-IT" sz="2800" b="1" dirty="0" smtClean="0">
                <a:latin typeface="NewsGoth BT" pitchFamily="34" charset="0"/>
              </a:rPr>
              <a:t>oltre 80 </a:t>
            </a:r>
            <a:r>
              <a:rPr lang="it-IT" sz="2800" dirty="0" smtClean="0">
                <a:latin typeface="NewsGoth BT" pitchFamily="34" charset="0"/>
              </a:rPr>
              <a:t>centri di tutela territoriali, che offrono gratuitamente informazioni e consulenza su sanità, servizi pubblici, giustizia, scuola</a:t>
            </a:r>
            <a:br>
              <a:rPr lang="it-IT" sz="2800" dirty="0" smtClean="0">
                <a:latin typeface="NewsGoth BT" pitchFamily="34" charset="0"/>
              </a:rPr>
            </a:br>
            <a:r>
              <a:rPr lang="it-IT" sz="2800" b="1" dirty="0" smtClean="0">
                <a:latin typeface="NewsGoth BT" pitchFamily="34" charset="0"/>
              </a:rPr>
              <a:t> - 7 </a:t>
            </a:r>
            <a:r>
              <a:rPr lang="it-IT" sz="2800" dirty="0" smtClean="0">
                <a:latin typeface="NewsGoth BT" pitchFamily="34" charset="0"/>
              </a:rPr>
              <a:t>associazioni di livello nazionale federate</a:t>
            </a:r>
          </a:p>
        </p:txBody>
      </p:sp>
      <p:sp>
        <p:nvSpPr>
          <p:cNvPr id="28675" name="CasellaDiTesto 4"/>
          <p:cNvSpPr txBox="1">
            <a:spLocks noChangeArrowheads="1"/>
          </p:cNvSpPr>
          <p:nvPr/>
        </p:nvSpPr>
        <p:spPr bwMode="auto">
          <a:xfrm>
            <a:off x="683568" y="260350"/>
            <a:ext cx="633635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 smtClean="0"/>
              <a:t>CITTADINANZATTIVA: I NUMERI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7989887" cy="1035546"/>
          </a:xfrm>
        </p:spPr>
        <p:txBody>
          <a:bodyPr rtlCol="0">
            <a:normAutofit fontScale="90000"/>
          </a:bodyPr>
          <a:lstStyle/>
          <a:p>
            <a:pPr marL="457200" indent="-457200" algn="l" eaLnBrk="1" hangingPunct="1">
              <a:spcBef>
                <a:spcPct val="10000"/>
              </a:spcBef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b="1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b="1" dirty="0" smtClean="0">
                <a:latin typeface="NewsGoth BT" pitchFamily="34" charset="0"/>
                <a:cs typeface="Times New Roman" pitchFamily="18" charset="0"/>
              </a:rPr>
              <a:t/>
            </a:r>
            <a:br>
              <a:rPr lang="it-IT" b="1" dirty="0" smtClean="0">
                <a:latin typeface="NewsGoth BT" pitchFamily="34" charset="0"/>
                <a:cs typeface="Times New Roman" pitchFamily="18" charset="0"/>
              </a:rPr>
            </a:b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Salute e politiche per i malati cronici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/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Politiche dei consumatori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/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Giustizia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/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Scuola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/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Cittadinanza europea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, con </a:t>
            </a:r>
            <a:r>
              <a:rPr lang="it-IT" sz="2800" dirty="0" err="1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Active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Citizenship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 Network</a:t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E, anche, riforma delle istituzioni, </a:t>
            </a:r>
            <a:r>
              <a:rPr lang="it-IT" sz="2800" dirty="0" err="1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accountability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 delle amministrazioni, salute e ambiente, vivibilità e decoro urbano, tutela dei cittadini migranti, cittadinanza d’impresa, lotta alla corruzione e agli sprechi.</a:t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/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Le reti sono “</a:t>
            </a: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laboratori di politiche e di tecnologie per la tutela e la promozione dei diritti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”, in grado di “</a:t>
            </a:r>
            <a:r>
              <a:rPr lang="it-IT" sz="2800" b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mobilitare persone in carne e ossa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” (Fonte: Cittadinanzattiva, </a:t>
            </a:r>
            <a:r>
              <a:rPr lang="it-IT" sz="2800" i="1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Codice di condotta</a:t>
            </a:r>
            <a: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  <a:t>).</a:t>
            </a:r>
            <a:br>
              <a:rPr lang="it-IT" sz="2800" dirty="0" smtClean="0">
                <a:latin typeface="NewsGoth BT" pitchFamily="34" charset="0"/>
                <a:ea typeface="ＭＳ Ｐゴシック" pitchFamily="20" charset="-128"/>
                <a:cs typeface="Times New Roman" pitchFamily="18" charset="0"/>
              </a:rPr>
            </a:br>
            <a:endParaRPr lang="it-IT" sz="2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CasellaDiTesto 4"/>
          <p:cNvSpPr txBox="1">
            <a:spLocks noChangeArrowheads="1"/>
          </p:cNvSpPr>
          <p:nvPr/>
        </p:nvSpPr>
        <p:spPr bwMode="auto">
          <a:xfrm>
            <a:off x="899592" y="260350"/>
            <a:ext cx="61203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 smtClean="0"/>
              <a:t>CITTADINANZATTIVA: LE RETI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0" y="0"/>
          <a:ext cx="9144000" cy="685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644008"/>
              </a:tblGrid>
              <a:tr h="853397"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sz="3200" dirty="0" err="1" smtClean="0"/>
                        <a:t>DA…</a:t>
                      </a:r>
                      <a:r>
                        <a:rPr lang="it-IT" sz="3200" dirty="0" smtClean="0"/>
                        <a:t> (1978)</a:t>
                      </a:r>
                      <a:endParaRPr lang="it-IT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 smtClean="0"/>
                    </a:p>
                    <a:p>
                      <a:pPr algn="ctr"/>
                      <a:r>
                        <a:rPr lang="it-IT" sz="3200" dirty="0" err="1" smtClean="0"/>
                        <a:t>A…</a:t>
                      </a:r>
                      <a:r>
                        <a:rPr lang="it-IT" sz="3200" dirty="0" smtClean="0"/>
                        <a:t> (2000)</a:t>
                      </a:r>
                      <a:endParaRPr lang="it-IT" sz="3200" dirty="0"/>
                    </a:p>
                  </a:txBody>
                  <a:tcPr/>
                </a:tc>
              </a:tr>
              <a:tr h="6004603">
                <a:tc>
                  <a:txBody>
                    <a:bodyPr/>
                    <a:lstStyle/>
                    <a:p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 i="1" dirty="0" smtClean="0">
                        <a:latin typeface="NewsGoth BT" pitchFamily="34" charset="0"/>
                        <a:cs typeface="Arial" charset="0"/>
                      </a:endParaRPr>
                    </a:p>
                    <a:p>
                      <a:endParaRPr lang="it-IT" sz="1800" i="1" dirty="0" smtClean="0">
                        <a:latin typeface="NewsGoth BT" pitchFamily="34" charset="0"/>
                        <a:cs typeface="Arial" charset="0"/>
                      </a:endParaRPr>
                    </a:p>
                    <a:p>
                      <a:endParaRPr lang="it-IT" sz="1800" i="1" dirty="0" smtClean="0">
                        <a:latin typeface="NewsGoth BT" pitchFamily="34" charset="0"/>
                        <a:cs typeface="Arial" charset="0"/>
                      </a:endParaRPr>
                    </a:p>
                    <a:p>
                      <a:endParaRPr lang="it-IT" sz="1800" i="1" dirty="0" smtClean="0">
                        <a:latin typeface="NewsGoth BT" pitchFamily="34" charset="0"/>
                        <a:cs typeface="Arial" charset="0"/>
                      </a:endParaRPr>
                    </a:p>
                    <a:p>
                      <a:endParaRPr lang="it-IT" sz="1800" i="1" dirty="0" smtClean="0">
                        <a:latin typeface="NewsGoth BT" pitchFamily="34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magine 3" descr="m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235796" cy="3235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magine 5" descr="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990876" cy="3024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r>
              <a:rPr lang="it-I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b="1" dirty="0" smtClean="0">
                <a:latin typeface="Arial" pitchFamily="34" charset="0"/>
                <a:cs typeface="Arial" pitchFamily="34" charset="0"/>
              </a:rPr>
            </a:b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341438"/>
            <a:ext cx="6400800" cy="42973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qualcosadinoi_1978-2003-46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971550" y="5300663"/>
            <a:ext cx="7272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 sz="2000" dirty="0">
                <a:latin typeface="NewsGoth BT" pitchFamily="34" charset="0"/>
              </a:rPr>
              <a:t>  L’omino che domina e avvolge la città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000" dirty="0">
                <a:latin typeface="NewsGoth BT" pitchFamily="34" charset="0"/>
              </a:rPr>
              <a:t>  L’omino capace di agire da solo, ma è anche un ideogramma</a:t>
            </a:r>
          </a:p>
          <a:p>
            <a:pPr algn="just">
              <a:buFont typeface="Wingdings" pitchFamily="2" charset="2"/>
              <a:buChar char="ü"/>
            </a:pPr>
            <a:r>
              <a:rPr lang="it-IT" sz="2000" dirty="0">
                <a:latin typeface="NewsGoth BT" pitchFamily="34" charset="0"/>
              </a:rPr>
              <a:t>  La scelta cromatica</a:t>
            </a:r>
          </a:p>
        </p:txBody>
      </p:sp>
      <p:pic>
        <p:nvPicPr>
          <p:cNvPr id="3" name="Immagine 2" descr="cittadAttiva_color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4248472" cy="314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970</Words>
  <Application>Microsoft Office PowerPoint</Application>
  <PresentationFormat>Presentazione su schermo (4:3)</PresentationFormat>
  <Paragraphs>184</Paragraphs>
  <Slides>40</Slides>
  <Notes>6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 SPREKO: CITTADINANZATTIVA E LA LOTTA CONTRO GLI SPRECHI</vt:lpstr>
      <vt:lpstr> QUALCOSA DI NOI…</vt:lpstr>
      <vt:lpstr>   Cittadinanzattiva, nata nel 1978 come Movimento federativo democratico, è costituita da cittadini che vogliono: - contribuire alla costruzione di una società più umana e giusta: la cittadinanza attiva come processo di liberazione del cittadino da una condizione di “sudditanza” - fare politica da cittadini, poiché la politica non è soltanto quella dei partiti o delle istituzioni - promuovere l’attivismo e la partecipazione come presupposti per il cambiamento  - aiutare gli altri cittadini a risolvere, autonomamente, i problemi (empowerment) </vt:lpstr>
      <vt:lpstr>   </vt:lpstr>
      <vt:lpstr>   Nel 2013 circa 110.000 cittadini hanno aderito a Cittadinanzattiva, con adesioni di singoli individui o patti di adesione collettiva di comitati o associazioni.  L’organizzazione è presente sul territorio nazionale, con:  - 21 Segreterie regionali  - 280 Assemblee territoriali   - più di 300 sezioni del Tribunale per i diritti del malato dislocate negli ospedali italiani  - oltre 80 centri di tutela territoriali, che offrono gratuitamente informazioni e consulenza su sanità, servizi pubblici, giustizia, scuola  - 7 associazioni di livello nazionale federate</vt:lpstr>
      <vt:lpstr>   Salute e politiche per i malati cronici Politiche dei consumatori Giustizia Scuola Cittadinanza europea, con Active Citizenship Network E, anche, riforma delle istituzioni, accountability delle amministrazioni, salute e ambiente, vivibilità e decoro urbano, tutela dei cittadini migranti, cittadinanza d’impresa, lotta alla corruzione e agli sprechi.  Le reti sono “laboratori di politiche e di tecnologie per la tutela e la promozione dei diritti”, in grado di “mobilitare persone in carne e ossa” (Fonte: Cittadinanzattiva, Codice di condotta). </vt:lpstr>
      <vt:lpstr>Diapositiva 7</vt:lpstr>
      <vt:lpstr>  </vt:lpstr>
      <vt:lpstr>Diapositiva 9</vt:lpstr>
      <vt:lpstr>Diapositiva 10</vt:lpstr>
      <vt:lpstr> TUTELA DEI DIRITTI</vt:lpstr>
      <vt:lpstr>Diapositiva 12</vt:lpstr>
      <vt:lpstr>   </vt:lpstr>
      <vt:lpstr>Diapositiva 14</vt:lpstr>
      <vt:lpstr>Tutelare l’idea di un Servizio Sanitario Nazionale pubblico, universale, equo,  accessibile e di qualità  Celebrare i 35 anni di attività a favore dei cittadini del Tribunale per i diritti del malato   Diffondere la conoscenza della Carta europea dei diritti del malato, raccogliendo commenti e suggerimenti dai cittadini</vt:lpstr>
      <vt:lpstr>Diapositiva 16</vt:lpstr>
      <vt:lpstr>I cittadini testimonial</vt:lpstr>
      <vt:lpstr>Pillole di salute</vt:lpstr>
      <vt:lpstr>Le tappe: 23 città</vt:lpstr>
      <vt:lpstr> CURA DEI BENI COMUNI</vt:lpstr>
      <vt:lpstr>Diapositiva 21</vt:lpstr>
      <vt:lpstr>Diapositiva 22</vt:lpstr>
      <vt:lpstr>Campagna «La mia scuola è»      </vt:lpstr>
      <vt:lpstr>Obiettivi</vt:lpstr>
      <vt:lpstr>L’installazione in piazza e non solo</vt:lpstr>
      <vt:lpstr>L’interno dell’Installazione: parte KO</vt:lpstr>
      <vt:lpstr>L’interno dell’Installazione: parte OK</vt:lpstr>
      <vt:lpstr>Sguardo d’insieme</vt:lpstr>
      <vt:lpstr>Il tour/1</vt:lpstr>
      <vt:lpstr> EMPOWERMENT DEI SOGGETTI DEBOLI:  L’impegno per l’istituzione del  reato di tortura con Amnesty International e Antigone</vt:lpstr>
      <vt:lpstr>  </vt:lpstr>
      <vt:lpstr>   “Imputati per eccesso di cittadinanza”   </vt:lpstr>
      <vt:lpstr>   “Lava, se ci riesci” “Mangia, se ci riesci” “Segna, se ci riesci”  “Falla, se ci riesci”  </vt:lpstr>
      <vt:lpstr>Diapositiva 34</vt:lpstr>
      <vt:lpstr>  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annalisa</dc:creator>
  <cp:lastModifiedBy>annalisa</cp:lastModifiedBy>
  <cp:revision>96</cp:revision>
  <dcterms:created xsi:type="dcterms:W3CDTF">2014-06-17T08:10:03Z</dcterms:created>
  <dcterms:modified xsi:type="dcterms:W3CDTF">2015-05-08T12:25:06Z</dcterms:modified>
</cp:coreProperties>
</file>